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5" r:id="rId1"/>
  </p:sldMasterIdLst>
  <p:notesMasterIdLst>
    <p:notesMasterId r:id="rId46"/>
  </p:notesMasterIdLst>
  <p:sldIdLst>
    <p:sldId id="256" r:id="rId2"/>
    <p:sldId id="262" r:id="rId3"/>
    <p:sldId id="261" r:id="rId4"/>
    <p:sldId id="263" r:id="rId5"/>
    <p:sldId id="259" r:id="rId6"/>
    <p:sldId id="258" r:id="rId7"/>
    <p:sldId id="301" r:id="rId8"/>
    <p:sldId id="281" r:id="rId9"/>
    <p:sldId id="260" r:id="rId10"/>
    <p:sldId id="266" r:id="rId11"/>
    <p:sldId id="264" r:id="rId12"/>
    <p:sldId id="267" r:id="rId13"/>
    <p:sldId id="270" r:id="rId14"/>
    <p:sldId id="303" r:id="rId15"/>
    <p:sldId id="302" r:id="rId16"/>
    <p:sldId id="268" r:id="rId17"/>
    <p:sldId id="284" r:id="rId18"/>
    <p:sldId id="289" r:id="rId19"/>
    <p:sldId id="285" r:id="rId20"/>
    <p:sldId id="269" r:id="rId21"/>
    <p:sldId id="283" r:id="rId22"/>
    <p:sldId id="288" r:id="rId23"/>
    <p:sldId id="280" r:id="rId24"/>
    <p:sldId id="286" r:id="rId25"/>
    <p:sldId id="265" r:id="rId26"/>
    <p:sldId id="271" r:id="rId27"/>
    <p:sldId id="272" r:id="rId28"/>
    <p:sldId id="273" r:id="rId29"/>
    <p:sldId id="291" r:id="rId30"/>
    <p:sldId id="276" r:id="rId31"/>
    <p:sldId id="298" r:id="rId32"/>
    <p:sldId id="299" r:id="rId33"/>
    <p:sldId id="274" r:id="rId34"/>
    <p:sldId id="282" r:id="rId35"/>
    <p:sldId id="275" r:id="rId36"/>
    <p:sldId id="293" r:id="rId37"/>
    <p:sldId id="292" r:id="rId38"/>
    <p:sldId id="296" r:id="rId39"/>
    <p:sldId id="277" r:id="rId40"/>
    <p:sldId id="278" r:id="rId41"/>
    <p:sldId id="294" r:id="rId42"/>
    <p:sldId id="279" r:id="rId43"/>
    <p:sldId id="295" r:id="rId44"/>
    <p:sldId id="2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Huezo" initials="HH" lastIdx="1" clrIdx="0">
    <p:extLst>
      <p:ext uri="{19B8F6BF-5375-455C-9EA6-DF929625EA0E}">
        <p15:presenceInfo xmlns:p15="http://schemas.microsoft.com/office/powerpoint/2012/main" userId="S-1-5-21-1671596442-2480694990-2975112937-265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1" autoAdjust="0"/>
    <p:restoredTop sz="79630" autoAdjust="0"/>
  </p:normalViewPr>
  <p:slideViewPr>
    <p:cSldViewPr snapToGrid="0">
      <p:cViewPr varScale="1">
        <p:scale>
          <a:sx n="89" d="100"/>
          <a:sy n="89" d="100"/>
        </p:scale>
        <p:origin x="900" y="90"/>
      </p:cViewPr>
      <p:guideLst/>
    </p:cSldViewPr>
  </p:slideViewPr>
  <p:outlineViewPr>
    <p:cViewPr>
      <p:scale>
        <a:sx n="33" d="100"/>
        <a:sy n="33" d="100"/>
      </p:scale>
      <p:origin x="0" y="-6690"/>
    </p:cViewPr>
  </p:outlineViewPr>
  <p:notesTextViewPr>
    <p:cViewPr>
      <p:scale>
        <a:sx n="1" d="1"/>
        <a:sy n="1" d="1"/>
      </p:scale>
      <p:origin x="0" y="0"/>
    </p:cViewPr>
  </p:notesTextViewPr>
  <p:notesViewPr>
    <p:cSldViewPr snapToGrid="0">
      <p:cViewPr varScale="1">
        <p:scale>
          <a:sx n="66" d="100"/>
          <a:sy n="66" d="100"/>
        </p:scale>
        <p:origin x="313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583AB-3EA1-44EE-B8CE-D6CA0C42A13C}" type="datetimeFigureOut">
              <a:rPr lang="en-US" smtClean="0"/>
              <a:t>10/10/2018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871BF-D012-4C44-B223-80CA14142751}" type="slidenum">
              <a:rPr lang="en-US" smtClean="0"/>
              <a:t>‹#›</a:t>
            </a:fld>
            <a:endParaRPr lang="en-US"/>
          </a:p>
        </p:txBody>
      </p:sp>
    </p:spTree>
    <p:extLst>
      <p:ext uri="{BB962C8B-B14F-4D97-AF65-F5344CB8AC3E}">
        <p14:creationId xmlns:p14="http://schemas.microsoft.com/office/powerpoint/2010/main" val="3576202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visual</a:t>
            </a:r>
          </a:p>
          <a:p>
            <a:r>
              <a:rPr lang="en-US" dirty="0" smtClean="0"/>
              <a:t>Now</a:t>
            </a:r>
            <a:r>
              <a:rPr lang="en-US" baseline="0" dirty="0" smtClean="0"/>
              <a:t> let’s define these</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5</a:t>
            </a:fld>
            <a:endParaRPr lang="en-US"/>
          </a:p>
        </p:txBody>
      </p:sp>
    </p:spTree>
    <p:extLst>
      <p:ext uri="{BB962C8B-B14F-4D97-AF65-F5344CB8AC3E}">
        <p14:creationId xmlns:p14="http://schemas.microsoft.com/office/powerpoint/2010/main" val="400622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Eternal </a:t>
            </a:r>
            <a:r>
              <a:rPr lang="en-US" dirty="0" err="1" smtClean="0"/>
              <a:t>def</a:t>
            </a:r>
            <a:endParaRPr lang="en-US" dirty="0" smtClean="0"/>
          </a:p>
          <a:p>
            <a:r>
              <a:rPr lang="en-US" dirty="0" smtClean="0"/>
              <a:t>Ephemeral </a:t>
            </a:r>
            <a:r>
              <a:rPr lang="en-US" dirty="0" err="1" smtClean="0"/>
              <a:t>def</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25</a:t>
            </a:fld>
            <a:endParaRPr lang="en-US"/>
          </a:p>
        </p:txBody>
      </p:sp>
    </p:spTree>
    <p:extLst>
      <p:ext uri="{BB962C8B-B14F-4D97-AF65-F5344CB8AC3E}">
        <p14:creationId xmlns:p14="http://schemas.microsoft.com/office/powerpoint/2010/main" val="205888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can endure</a:t>
            </a:r>
            <a:r>
              <a:rPr lang="en-US" baseline="0" dirty="0" smtClean="0"/>
              <a:t> what you bring on yourself and what just comes at you, then you open your opportunity to be successful. If you don’t endure these things and you let them defeat you, then you will never be successful.</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27</a:t>
            </a:fld>
            <a:endParaRPr lang="en-US"/>
          </a:p>
        </p:txBody>
      </p:sp>
    </p:spTree>
    <p:extLst>
      <p:ext uri="{BB962C8B-B14F-4D97-AF65-F5344CB8AC3E}">
        <p14:creationId xmlns:p14="http://schemas.microsoft.com/office/powerpoint/2010/main" val="406553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okay to</a:t>
            </a:r>
            <a:r>
              <a:rPr lang="en-US" baseline="0" dirty="0" smtClean="0"/>
              <a:t> go for what you desire if it falls in the scope of your purpose. If you already accept that success is going to be difficult to achieve, then you don’t have to give unwarranted value to small things. How can it really get in your way? Okay…stuff isn’t going the way you planned…this is just the next thing to do and that’s fine because none of your toil will ever be your purpose. In order to ‘roll with the punches’ you have to take a punch. Jesus did not come to bring peace but a sword.</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28</a:t>
            </a:fld>
            <a:endParaRPr lang="en-US"/>
          </a:p>
        </p:txBody>
      </p:sp>
    </p:spTree>
    <p:extLst>
      <p:ext uri="{BB962C8B-B14F-4D97-AF65-F5344CB8AC3E}">
        <p14:creationId xmlns:p14="http://schemas.microsoft.com/office/powerpoint/2010/main" val="371247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29</a:t>
            </a:fld>
            <a:endParaRPr lang="en-US"/>
          </a:p>
        </p:txBody>
      </p:sp>
    </p:spTree>
    <p:extLst>
      <p:ext uri="{BB962C8B-B14F-4D97-AF65-F5344CB8AC3E}">
        <p14:creationId xmlns:p14="http://schemas.microsoft.com/office/powerpoint/2010/main" val="355978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hope we have is very different from the world’s hope which does disappoint.</a:t>
            </a:r>
          </a:p>
          <a:p>
            <a:r>
              <a:rPr lang="en-US" dirty="0" smtClean="0"/>
              <a:t>Move to notes</a:t>
            </a:r>
          </a:p>
          <a:p>
            <a:r>
              <a:rPr lang="en-US" dirty="0" smtClean="0"/>
              <a:t>A lot of people would agree</a:t>
            </a:r>
            <a:r>
              <a:rPr lang="en-US" baseline="0" dirty="0" smtClean="0"/>
              <a:t> that these things are good.</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30</a:t>
            </a:fld>
            <a:endParaRPr lang="en-US"/>
          </a:p>
        </p:txBody>
      </p:sp>
    </p:spTree>
    <p:extLst>
      <p:ext uri="{BB962C8B-B14F-4D97-AF65-F5344CB8AC3E}">
        <p14:creationId xmlns:p14="http://schemas.microsoft.com/office/powerpoint/2010/main" val="582113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 humiliation did not start…he</a:t>
            </a:r>
            <a:r>
              <a:rPr lang="en-US" baseline="0" dirty="0" smtClean="0"/>
              <a:t> endured…</a:t>
            </a:r>
          </a:p>
          <a:p>
            <a:r>
              <a:rPr lang="en-US" baseline="0" dirty="0" smtClean="0"/>
              <a:t>You, Christian, you know how to endure in all humility because you are being conformed into the image of Jesus the Christ. </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35</a:t>
            </a:fld>
            <a:endParaRPr lang="en-US"/>
          </a:p>
        </p:txBody>
      </p:sp>
    </p:spTree>
    <p:extLst>
      <p:ext uri="{BB962C8B-B14F-4D97-AF65-F5344CB8AC3E}">
        <p14:creationId xmlns:p14="http://schemas.microsoft.com/office/powerpoint/2010/main" val="244904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as though for the Lord and not for Man</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6</a:t>
            </a:fld>
            <a:endParaRPr lang="en-US"/>
          </a:p>
        </p:txBody>
      </p:sp>
    </p:spTree>
    <p:extLst>
      <p:ext uri="{BB962C8B-B14F-4D97-AF65-F5344CB8AC3E}">
        <p14:creationId xmlns:p14="http://schemas.microsoft.com/office/powerpoint/2010/main" val="374934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I’m going to break down how humble endurance will help you achieve your aims in ways which aid in achieving your purpose</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10</a:t>
            </a:fld>
            <a:endParaRPr lang="en-US"/>
          </a:p>
        </p:txBody>
      </p:sp>
    </p:spTree>
    <p:extLst>
      <p:ext uri="{BB962C8B-B14F-4D97-AF65-F5344CB8AC3E}">
        <p14:creationId xmlns:p14="http://schemas.microsoft.com/office/powerpoint/2010/main" val="345257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to remember that we’re are sinful, withering</a:t>
            </a:r>
            <a:r>
              <a:rPr lang="en-US" baseline="0" dirty="0" smtClean="0"/>
              <a:t> plants, who are here today and gone tomorrow. But also we have the authority of Jesus on earth as the Church, the Body of Christ.</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11</a:t>
            </a:fld>
            <a:endParaRPr lang="en-US"/>
          </a:p>
        </p:txBody>
      </p:sp>
    </p:spTree>
    <p:extLst>
      <p:ext uri="{BB962C8B-B14F-4D97-AF65-F5344CB8AC3E}">
        <p14:creationId xmlns:p14="http://schemas.microsoft.com/office/powerpoint/2010/main" val="3958785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Jesus</a:t>
            </a:r>
            <a:r>
              <a:rPr lang="en-US" baseline="0" dirty="0" smtClean="0"/>
              <a:t> did not Darth-Vader-lift Pharisees; Moses didn’t get to lead into the Promise land because of; Paul did not take his rights as an apostle</a:t>
            </a:r>
          </a:p>
          <a:p>
            <a:pPr marL="171450" indent="-171450">
              <a:buFontTx/>
              <a:buChar char="-"/>
            </a:pPr>
            <a:r>
              <a:rPr lang="en-US" baseline="0" dirty="0" smtClean="0"/>
              <a:t>Jesus taught, rebuked, healed, and forgave with all authority; Moses did not call himself worthless after God called out his value.</a:t>
            </a:r>
          </a:p>
          <a:p>
            <a:pPr marL="171450" indent="-171450">
              <a:buFontTx/>
              <a:buChar char="-"/>
            </a:pPr>
            <a:r>
              <a:rPr lang="en-US" baseline="0" dirty="0" smtClean="0"/>
              <a:t>Fear of setting yourself up for failure or fear of making someone feel bad for not being as good at something as you are. What you’re doing is hustling people for your reputation. </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12</a:t>
            </a:fld>
            <a:endParaRPr lang="en-US"/>
          </a:p>
        </p:txBody>
      </p:sp>
    </p:spTree>
    <p:extLst>
      <p:ext uri="{BB962C8B-B14F-4D97-AF65-F5344CB8AC3E}">
        <p14:creationId xmlns:p14="http://schemas.microsoft.com/office/powerpoint/2010/main" val="141170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were times in my life when I felt guilty for wanting to an engineer and not a missionary, roughing it overseas. My mom would tell me that missionaries need to be funded, and that I’ve been given a mind for this. I have this problem-solving mind to serve the Church, but I can toil as an engineer and generate a LOT of wealth for the Kingdom.</a:t>
            </a:r>
          </a:p>
          <a:p>
            <a:r>
              <a:rPr lang="en-US" baseline="0" dirty="0" smtClean="0"/>
              <a:t>They can be taken</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13</a:t>
            </a:fld>
            <a:endParaRPr lang="en-US"/>
          </a:p>
        </p:txBody>
      </p:sp>
    </p:spTree>
    <p:extLst>
      <p:ext uri="{BB962C8B-B14F-4D97-AF65-F5344CB8AC3E}">
        <p14:creationId xmlns:p14="http://schemas.microsoft.com/office/powerpoint/2010/main" val="10490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a:t>
            </a:r>
            <a:r>
              <a:rPr lang="en-US" baseline="0" dirty="0" smtClean="0"/>
              <a:t> believe this about our purpose then we can believe it as we work through our aims! And even though we receive the reward for a lot of our aims from Man, humility is often respected because no one can rightly hate humility.</a:t>
            </a:r>
          </a:p>
          <a:p>
            <a:pPr marL="171450" indent="-171450">
              <a:buFontTx/>
              <a:buChar char="-"/>
            </a:pPr>
            <a:r>
              <a:rPr lang="en-US" baseline="0" dirty="0" smtClean="0"/>
              <a:t>Delivering groceries and throwing trash at work</a:t>
            </a:r>
          </a:p>
          <a:p>
            <a:pPr marL="171450" indent="-171450">
              <a:buFontTx/>
              <a:buChar char="-"/>
            </a:pPr>
            <a:r>
              <a:rPr lang="en-US" baseline="0" dirty="0" smtClean="0"/>
              <a:t>No matter what task you’re given to do, give it your all.</a:t>
            </a:r>
          </a:p>
        </p:txBody>
      </p:sp>
      <p:sp>
        <p:nvSpPr>
          <p:cNvPr id="4" name="Slide Number Placeholder 3"/>
          <p:cNvSpPr>
            <a:spLocks noGrp="1"/>
          </p:cNvSpPr>
          <p:nvPr>
            <p:ph type="sldNum" sz="quarter" idx="10"/>
          </p:nvPr>
        </p:nvSpPr>
        <p:spPr/>
        <p:txBody>
          <a:bodyPr/>
          <a:lstStyle/>
          <a:p>
            <a:fld id="{1ED871BF-D012-4C44-B223-80CA14142751}" type="slidenum">
              <a:rPr lang="en-US" smtClean="0"/>
              <a:t>16</a:t>
            </a:fld>
            <a:endParaRPr lang="en-US"/>
          </a:p>
        </p:txBody>
      </p:sp>
    </p:spTree>
    <p:extLst>
      <p:ext uri="{BB962C8B-B14F-4D97-AF65-F5344CB8AC3E}">
        <p14:creationId xmlns:p14="http://schemas.microsoft.com/office/powerpoint/2010/main" val="408664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Ruthless competition</a:t>
            </a:r>
            <a:r>
              <a:rPr lang="en-US" baseline="0" dirty="0" smtClean="0"/>
              <a:t> in G&amp;EC dredging. If you can show that you will sit down and teach someone how to do a task, you’re show a lot more value than just completing the task and not growing your team. It’s important to believe that having the best team is better than being the best. Humility on a team makes work so great! Be someone who can admit your mistakes and admit when you don’t know how to do something. Also, be someone to whom people can admit their mistakes and from whom people can ask for help.</a:t>
            </a:r>
          </a:p>
          <a:p>
            <a:pPr marL="171450" indent="-171450">
              <a:buFontTx/>
              <a:buChar char="-"/>
            </a:pPr>
            <a:r>
              <a:rPr lang="en-US" baseline="0" dirty="0" smtClean="0"/>
              <a:t>EMI North Africa couple on humility as witnessing and confusing people in a way that invites people to taste and see that the Lord is good.</a:t>
            </a:r>
          </a:p>
          <a:p>
            <a:pPr marL="0" indent="0">
              <a:buFontTx/>
              <a:buNone/>
            </a:pP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20</a:t>
            </a:fld>
            <a:endParaRPr lang="en-US"/>
          </a:p>
        </p:txBody>
      </p:sp>
    </p:spTree>
    <p:extLst>
      <p:ext uri="{BB962C8B-B14F-4D97-AF65-F5344CB8AC3E}">
        <p14:creationId xmlns:p14="http://schemas.microsoft.com/office/powerpoint/2010/main" val="52062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Tommy and Chris at work – not how you deescalate the situation</a:t>
            </a:r>
          </a:p>
          <a:p>
            <a:pPr marL="171450" indent="-171450">
              <a:buFontTx/>
              <a:buChar char="-"/>
            </a:pPr>
            <a:r>
              <a:rPr lang="en-US" baseline="0" dirty="0" smtClean="0"/>
              <a:t>I had a hard heart and raw skin</a:t>
            </a:r>
          </a:p>
          <a:p>
            <a:pPr marL="171450" indent="-171450">
              <a:buFontTx/>
              <a:buChar char="-"/>
            </a:pPr>
            <a:r>
              <a:rPr lang="en-US" baseline="0" dirty="0" smtClean="0"/>
              <a:t>My heart was softened by the Lord and the safety of Aggie Christian community</a:t>
            </a:r>
          </a:p>
          <a:p>
            <a:pPr marL="171450" indent="-171450">
              <a:buFontTx/>
              <a:buChar char="-"/>
            </a:pPr>
            <a:r>
              <a:rPr lang="en-US" baseline="0" dirty="0" smtClean="0"/>
              <a:t>Then I had to apply how I’d grown from when I’d been bullied and re-learn how to distrust people, but in a healthy way, so that people wouldn’t take advantage of me. People try, and sometimes they’ll succeed at it! And sometimes you’ll successfully take advantage </a:t>
            </a:r>
            <a:r>
              <a:rPr lang="en-US" baseline="0" smtClean="0"/>
              <a:t>of people/</a:t>
            </a:r>
            <a:endParaRPr lang="en-US" dirty="0"/>
          </a:p>
        </p:txBody>
      </p:sp>
      <p:sp>
        <p:nvSpPr>
          <p:cNvPr id="4" name="Slide Number Placeholder 3"/>
          <p:cNvSpPr>
            <a:spLocks noGrp="1"/>
          </p:cNvSpPr>
          <p:nvPr>
            <p:ph type="sldNum" sz="quarter" idx="10"/>
          </p:nvPr>
        </p:nvSpPr>
        <p:spPr/>
        <p:txBody>
          <a:bodyPr/>
          <a:lstStyle/>
          <a:p>
            <a:fld id="{1ED871BF-D012-4C44-B223-80CA14142751}" type="slidenum">
              <a:rPr lang="en-US" smtClean="0"/>
              <a:t>23</a:t>
            </a:fld>
            <a:endParaRPr lang="en-US"/>
          </a:p>
        </p:txBody>
      </p:sp>
    </p:spTree>
    <p:extLst>
      <p:ext uri="{BB962C8B-B14F-4D97-AF65-F5344CB8AC3E}">
        <p14:creationId xmlns:p14="http://schemas.microsoft.com/office/powerpoint/2010/main" val="409583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54EDE7-79D9-4986-9ED8-E94EFB8D5C56}"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3598820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54EDE7-79D9-4986-9ED8-E94EFB8D5C56}"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424628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54EDE7-79D9-4986-9ED8-E94EFB8D5C56}"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621857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54EDE7-79D9-4986-9ED8-E94EFB8D5C56}"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72943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54EDE7-79D9-4986-9ED8-E94EFB8D5C56}"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3261481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54EDE7-79D9-4986-9ED8-E94EFB8D5C56}"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320045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54EDE7-79D9-4986-9ED8-E94EFB8D5C56}" type="datetimeFigureOut">
              <a:rPr lang="en-US" smtClean="0"/>
              <a:t>10/10/2018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48871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54EDE7-79D9-4986-9ED8-E94EFB8D5C56}" type="datetimeFigureOut">
              <a:rPr lang="en-US" smtClean="0"/>
              <a:t>10/10/2018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241811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4EDE7-79D9-4986-9ED8-E94EFB8D5C56}" type="datetimeFigureOut">
              <a:rPr lang="en-US" smtClean="0"/>
              <a:t>10/10/2018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29835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54EDE7-79D9-4986-9ED8-E94EFB8D5C56}"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293213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54EDE7-79D9-4986-9ED8-E94EFB8D5C56}"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50AB80-F7C7-472B-A864-ECBEDDBEE402}" type="slidenum">
              <a:rPr lang="en-US" smtClean="0"/>
              <a:t>‹#›</a:t>
            </a:fld>
            <a:endParaRPr lang="en-US"/>
          </a:p>
        </p:txBody>
      </p:sp>
    </p:spTree>
    <p:extLst>
      <p:ext uri="{BB962C8B-B14F-4D97-AF65-F5344CB8AC3E}">
        <p14:creationId xmlns:p14="http://schemas.microsoft.com/office/powerpoint/2010/main" val="3006511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4EDE7-79D9-4986-9ED8-E94EFB8D5C56}" type="datetimeFigureOut">
              <a:rPr lang="en-US" smtClean="0"/>
              <a:t>10/10/2018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0AB80-F7C7-472B-A864-ECBEDDBEE402}" type="slidenum">
              <a:rPr lang="en-US" smtClean="0"/>
              <a:t>‹#›</a:t>
            </a:fld>
            <a:endParaRPr lang="en-US"/>
          </a:p>
        </p:txBody>
      </p:sp>
    </p:spTree>
    <p:extLst>
      <p:ext uri="{BB962C8B-B14F-4D97-AF65-F5344CB8AC3E}">
        <p14:creationId xmlns:p14="http://schemas.microsoft.com/office/powerpoint/2010/main" val="335719346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HUMILITY, ENDURANCE, &amp; SUCCESS</a:t>
            </a:r>
            <a:endParaRPr lang="en-US" dirty="0"/>
          </a:p>
        </p:txBody>
      </p:sp>
      <p:sp>
        <p:nvSpPr>
          <p:cNvPr id="3" name="Subtitle 2"/>
          <p:cNvSpPr>
            <a:spLocks noGrp="1"/>
          </p:cNvSpPr>
          <p:nvPr>
            <p:ph type="subTitle" idx="1"/>
          </p:nvPr>
        </p:nvSpPr>
        <p:spPr/>
        <p:txBody>
          <a:bodyPr>
            <a:normAutofit/>
          </a:bodyPr>
          <a:lstStyle/>
          <a:p>
            <a:r>
              <a:rPr lang="en-US" dirty="0" smtClean="0"/>
              <a:t>Hannah Huezo</a:t>
            </a:r>
          </a:p>
          <a:p>
            <a:r>
              <a:rPr lang="en-US" dirty="0" smtClean="0"/>
              <a:t>Christian Engineering Leaders</a:t>
            </a:r>
          </a:p>
          <a:p>
            <a:r>
              <a:rPr lang="en-US" dirty="0" smtClean="0"/>
              <a:t>October 8, 2018</a:t>
            </a:r>
            <a:endParaRPr lang="en-US" dirty="0"/>
          </a:p>
        </p:txBody>
      </p:sp>
    </p:spTree>
    <p:extLst>
      <p:ext uri="{BB962C8B-B14F-4D97-AF65-F5344CB8AC3E}">
        <p14:creationId xmlns:p14="http://schemas.microsoft.com/office/powerpoint/2010/main" val="201487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How do we get from the Start to Success?</a:t>
            </a:r>
            <a:endParaRPr lang="en-US" dirty="0"/>
          </a:p>
        </p:txBody>
      </p:sp>
      <p:sp>
        <p:nvSpPr>
          <p:cNvPr id="3" name="Content Placeholder 2"/>
          <p:cNvSpPr>
            <a:spLocks noGrp="1"/>
          </p:cNvSpPr>
          <p:nvPr>
            <p:ph idx="1"/>
          </p:nvPr>
        </p:nvSpPr>
        <p:spPr/>
        <p:txBody>
          <a:bodyPr/>
          <a:lstStyle/>
          <a:p>
            <a:pPr marL="0" indent="0" algn="just">
              <a:buNone/>
            </a:pPr>
            <a:endParaRPr lang="en-US" dirty="0" smtClean="0"/>
          </a:p>
          <a:p>
            <a:pPr marL="0" indent="0" algn="just">
              <a:buNone/>
            </a:pPr>
            <a:endParaRPr lang="en-US" dirty="0"/>
          </a:p>
          <a:p>
            <a:pPr marL="0" indent="0" algn="ctr">
              <a:buNone/>
            </a:pPr>
            <a:r>
              <a:rPr lang="en-US" sz="3600" b="1" dirty="0" smtClean="0"/>
              <a:t>Humility 				and		</a:t>
            </a:r>
            <a:r>
              <a:rPr lang="en-US" sz="3600" b="1" dirty="0"/>
              <a:t>	</a:t>
            </a:r>
            <a:r>
              <a:rPr lang="en-US" sz="3600" b="1" dirty="0" smtClean="0"/>
              <a:t>	Endurance</a:t>
            </a:r>
          </a:p>
          <a:p>
            <a:pPr marL="0" indent="0" algn="just">
              <a:buNone/>
            </a:pPr>
            <a:endParaRPr lang="en-US" dirty="0" smtClean="0"/>
          </a:p>
          <a:p>
            <a:pPr marL="0" indent="0" algn="just">
              <a:buNone/>
            </a:pPr>
            <a:endParaRPr lang="en-US" dirty="0"/>
          </a:p>
          <a:p>
            <a:pPr marL="0" indent="0" algn="just">
              <a:buNone/>
            </a:pPr>
            <a:endParaRPr lang="en-US" dirty="0" smtClean="0"/>
          </a:p>
          <a:p>
            <a:pPr marL="0" indent="0" algn="ctr">
              <a:buNone/>
            </a:pPr>
            <a:r>
              <a:rPr lang="en-US" dirty="0" smtClean="0"/>
              <a:t>Humble Endurance will help you achieve your aims in ways which aid in achieving your purpose.</a:t>
            </a:r>
            <a:endParaRPr lang="en-US" dirty="0"/>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362561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935162"/>
          </a:xfrm>
        </p:spPr>
        <p:txBody>
          <a:bodyPr>
            <a:normAutofit/>
          </a:bodyPr>
          <a:lstStyle/>
          <a:p>
            <a:pPr algn="ctr"/>
            <a:r>
              <a:rPr lang="en-US" sz="11500" b="1" dirty="0" smtClean="0">
                <a:solidFill>
                  <a:schemeClr val="bg1"/>
                </a:solidFill>
              </a:rPr>
              <a:t>HUMILITY</a:t>
            </a:r>
            <a:endParaRPr lang="en-US" sz="11500" b="1" dirty="0">
              <a:solidFill>
                <a:schemeClr val="bg1"/>
              </a:solidFill>
            </a:endParaRPr>
          </a:p>
        </p:txBody>
      </p:sp>
      <p:sp>
        <p:nvSpPr>
          <p:cNvPr id="3" name="Text Placeholder 2"/>
          <p:cNvSpPr>
            <a:spLocks noGrp="1"/>
          </p:cNvSpPr>
          <p:nvPr>
            <p:ph type="body" idx="1"/>
          </p:nvPr>
        </p:nvSpPr>
        <p:spPr>
          <a:xfrm>
            <a:off x="831850" y="4343399"/>
            <a:ext cx="10515600" cy="1164516"/>
          </a:xfrm>
        </p:spPr>
        <p:txBody>
          <a:bodyPr>
            <a:normAutofit fontScale="92500"/>
          </a:bodyPr>
          <a:lstStyle/>
          <a:p>
            <a:pPr algn="ctr"/>
            <a:r>
              <a:rPr lang="en-US" sz="3200" dirty="0" smtClean="0">
                <a:solidFill>
                  <a:schemeClr val="bg1"/>
                </a:solidFill>
              </a:rPr>
              <a:t>Humility is knowing your place.</a:t>
            </a:r>
          </a:p>
          <a:p>
            <a:pPr algn="ctr"/>
            <a:r>
              <a:rPr lang="en-US" sz="3200" dirty="0" smtClean="0">
                <a:solidFill>
                  <a:srgbClr val="FF0000"/>
                </a:solidFill>
              </a:rPr>
              <a:t>(Accurately portraying your skills is important for job interviews…)</a:t>
            </a:r>
            <a:endParaRPr lang="en-US" sz="3200" dirty="0">
              <a:solidFill>
                <a:srgbClr val="FF0000"/>
              </a:solidFill>
            </a:endParaRPr>
          </a:p>
        </p:txBody>
      </p:sp>
    </p:spTree>
    <p:extLst>
      <p:ext uri="{BB962C8B-B14F-4D97-AF65-F5344CB8AC3E}">
        <p14:creationId xmlns:p14="http://schemas.microsoft.com/office/powerpoint/2010/main" val="1523518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Humility is not:</a:t>
            </a:r>
            <a:endParaRPr lang="en-US" dirty="0"/>
          </a:p>
        </p:txBody>
      </p:sp>
      <p:sp>
        <p:nvSpPr>
          <p:cNvPr id="3" name="Content Placeholder 2"/>
          <p:cNvSpPr>
            <a:spLocks noGrp="1"/>
          </p:cNvSpPr>
          <p:nvPr>
            <p:ph idx="1"/>
          </p:nvPr>
        </p:nvSpPr>
        <p:spPr>
          <a:xfrm>
            <a:off x="838200" y="1825625"/>
            <a:ext cx="10515600" cy="3601140"/>
          </a:xfrm>
        </p:spPr>
        <p:txBody>
          <a:bodyPr>
            <a:normAutofit/>
          </a:bodyPr>
          <a:lstStyle/>
          <a:p>
            <a:r>
              <a:rPr lang="en-US" dirty="0" smtClean="0"/>
              <a:t>Lording your abilities over others – that’s pride</a:t>
            </a:r>
          </a:p>
          <a:p>
            <a:r>
              <a:rPr lang="en-US" dirty="0" smtClean="0"/>
              <a:t>Denying your abilities </a:t>
            </a:r>
          </a:p>
          <a:p>
            <a:r>
              <a:rPr lang="en-US" dirty="0"/>
              <a:t>F</a:t>
            </a:r>
            <a:r>
              <a:rPr lang="en-US" dirty="0" smtClean="0"/>
              <a:t>alse humility – that’s also pride</a:t>
            </a:r>
          </a:p>
          <a:p>
            <a:pPr marL="0" indent="0">
              <a:buNone/>
            </a:pPr>
            <a:r>
              <a:rPr lang="en-US" dirty="0" smtClean="0">
                <a:solidFill>
                  <a:srgbClr val="FF0000"/>
                </a:solidFill>
              </a:rPr>
              <a:t>Which of these is hard for you? How can you improve in each? </a:t>
            </a:r>
          </a:p>
          <a:p>
            <a:pPr marL="0" indent="0">
              <a:buNone/>
            </a:pPr>
            <a:r>
              <a:rPr lang="en-US" dirty="0" smtClean="0">
                <a:solidFill>
                  <a:srgbClr val="FF0000"/>
                </a:solidFill>
              </a:rPr>
              <a:t>Look at examples of humble people.</a:t>
            </a:r>
          </a:p>
          <a:p>
            <a:r>
              <a:rPr lang="en-US" dirty="0" smtClean="0"/>
              <a:t>“Let someone else praise you, and not your own mouth; an outsider, and not your own lips.” Proverbs 27:2</a:t>
            </a:r>
          </a:p>
          <a:p>
            <a:pPr marL="0" indent="0">
              <a:buNone/>
            </a:pPr>
            <a:endParaRPr lang="en-US" dirty="0" smtClean="0"/>
          </a:p>
          <a:p>
            <a:endParaRPr lang="en-US" dirty="0" smtClean="0"/>
          </a:p>
        </p:txBody>
      </p:sp>
      <p:sp>
        <p:nvSpPr>
          <p:cNvPr id="4" name="TextBox 3"/>
          <p:cNvSpPr txBox="1"/>
          <p:nvPr/>
        </p:nvSpPr>
        <p:spPr>
          <a:xfrm>
            <a:off x="838200" y="5466521"/>
            <a:ext cx="10515600" cy="523220"/>
          </a:xfrm>
          <a:prstGeom prst="rect">
            <a:avLst/>
          </a:prstGeom>
          <a:noFill/>
        </p:spPr>
        <p:txBody>
          <a:bodyPr wrap="square" rtlCol="0">
            <a:spAutoFit/>
          </a:bodyPr>
          <a:lstStyle/>
          <a:p>
            <a:r>
              <a:rPr lang="en-US" sz="2800" dirty="0" smtClean="0"/>
              <a:t>Acknowledge your abilities and their source.</a:t>
            </a:r>
            <a:endParaRPr lang="en-US" sz="2800" dirty="0"/>
          </a:p>
        </p:txBody>
      </p:sp>
    </p:spTree>
    <p:extLst>
      <p:ext uri="{BB962C8B-B14F-4D97-AF65-F5344CB8AC3E}">
        <p14:creationId xmlns:p14="http://schemas.microsoft.com/office/powerpoint/2010/main" val="35464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Gifts and Their Source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Deuteronomy 8:17-18</a:t>
            </a:r>
          </a:p>
          <a:p>
            <a:pPr marL="457200" lvl="1" indent="0">
              <a:buNone/>
            </a:pPr>
            <a:r>
              <a:rPr lang="en-US" dirty="0" smtClean="0"/>
              <a:t>“Beware lest you say in your heart, ‘My power and the might of hand have gotten me this wealth.’ You shall remember the Lord your God, for it is He who gives you the power to get wealth, that he may confirm His covenant that he swore to your fathers, as it is this day”</a:t>
            </a:r>
          </a:p>
          <a:p>
            <a:r>
              <a:rPr lang="en-US" dirty="0" smtClean="0"/>
              <a:t>1 Corinthians 2:21-23, 4:7, 9:1-18</a:t>
            </a:r>
          </a:p>
          <a:p>
            <a:r>
              <a:rPr lang="en-US" dirty="0" smtClean="0"/>
              <a:t>1 Peter 4:7-11</a:t>
            </a:r>
          </a:p>
          <a:p>
            <a:r>
              <a:rPr lang="en-US" dirty="0" smtClean="0"/>
              <a:t>Psalm 127:1-2</a:t>
            </a:r>
          </a:p>
          <a:p>
            <a:endParaRPr lang="en-US" dirty="0"/>
          </a:p>
          <a:p>
            <a:pPr marL="0" indent="0">
              <a:buNone/>
            </a:pPr>
            <a:r>
              <a:rPr lang="en-US" dirty="0" smtClean="0">
                <a:solidFill>
                  <a:srgbClr val="FF0000"/>
                </a:solidFill>
              </a:rPr>
              <a:t>Know your abilities, and use them. Know you are a steward of them, and know that they can be taken away. Read the rest of these passages and try find more for yourself.</a:t>
            </a:r>
            <a:endParaRPr lang="en-US" dirty="0">
              <a:solidFill>
                <a:srgbClr val="FF0000"/>
              </a:solidFill>
            </a:endParaRPr>
          </a:p>
        </p:txBody>
      </p:sp>
    </p:spTree>
    <p:extLst>
      <p:ext uri="{BB962C8B-B14F-4D97-AF65-F5344CB8AC3E}">
        <p14:creationId xmlns:p14="http://schemas.microsoft.com/office/powerpoint/2010/main" val="273858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Reflect/Exercise</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solidFill>
                  <a:srgbClr val="FF0000"/>
                </a:solidFill>
              </a:rPr>
              <a:t>Evaluate yourself. As a steward of these various gifts (mental, physical, and material), what do you have to offer:</a:t>
            </a:r>
          </a:p>
          <a:p>
            <a:pPr marL="0" indent="0">
              <a:buNone/>
            </a:pPr>
            <a:endParaRPr lang="en-US" dirty="0">
              <a:solidFill>
                <a:srgbClr val="FF0000"/>
              </a:solidFill>
            </a:endParaRPr>
          </a:p>
          <a:p>
            <a:r>
              <a:rPr lang="en-US" dirty="0" smtClean="0">
                <a:solidFill>
                  <a:srgbClr val="FF0000"/>
                </a:solidFill>
              </a:rPr>
              <a:t>Your church?</a:t>
            </a:r>
          </a:p>
          <a:p>
            <a:r>
              <a:rPr lang="en-US" dirty="0">
                <a:solidFill>
                  <a:srgbClr val="FF0000"/>
                </a:solidFill>
              </a:rPr>
              <a:t>Your family?</a:t>
            </a:r>
          </a:p>
          <a:p>
            <a:r>
              <a:rPr lang="en-US" dirty="0">
                <a:solidFill>
                  <a:srgbClr val="FF0000"/>
                </a:solidFill>
              </a:rPr>
              <a:t>Your friends?</a:t>
            </a:r>
          </a:p>
          <a:p>
            <a:r>
              <a:rPr lang="en-US" dirty="0" smtClean="0">
                <a:solidFill>
                  <a:srgbClr val="FF0000"/>
                </a:solidFill>
              </a:rPr>
              <a:t>Your organization(s)?</a:t>
            </a:r>
          </a:p>
          <a:p>
            <a:r>
              <a:rPr lang="en-US" dirty="0" smtClean="0">
                <a:solidFill>
                  <a:srgbClr val="FF0000"/>
                </a:solidFill>
              </a:rPr>
              <a:t>Your project groups?</a:t>
            </a:r>
          </a:p>
          <a:p>
            <a:r>
              <a:rPr lang="en-US" dirty="0" smtClean="0">
                <a:solidFill>
                  <a:srgbClr val="FF0000"/>
                </a:solidFill>
              </a:rPr>
              <a:t>Your employer?</a:t>
            </a:r>
          </a:p>
          <a:p>
            <a:r>
              <a:rPr lang="en-US" dirty="0" smtClean="0">
                <a:solidFill>
                  <a:srgbClr val="FF0000"/>
                </a:solidFill>
              </a:rPr>
              <a:t>Freshmen engineers at A&amp;M because you were once a clueless freshman but now you’re a less clueless upperclassman who can help others?</a:t>
            </a:r>
          </a:p>
          <a:p>
            <a:endParaRPr lang="en-US" dirty="0" smtClean="0">
              <a:solidFill>
                <a:srgbClr val="FF0000"/>
              </a:solidFill>
            </a:endParaRPr>
          </a:p>
          <a:p>
            <a:endParaRPr lang="en-US" dirty="0" smtClean="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863387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Reflect/Exercise</a:t>
            </a:r>
            <a:endParaRPr lang="en-US"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solidFill>
                  <a:srgbClr val="FF0000"/>
                </a:solidFill>
              </a:rPr>
              <a:t>How can you offer your skill sets in service to others in a humble way?</a:t>
            </a:r>
          </a:p>
          <a:p>
            <a:pPr marL="0" indent="0">
              <a:buNone/>
            </a:pPr>
            <a:endParaRPr lang="en-US" dirty="0" smtClean="0">
              <a:solidFill>
                <a:srgbClr val="FF0000"/>
              </a:solidFill>
            </a:endParaRPr>
          </a:p>
          <a:p>
            <a:pPr marL="0" indent="0">
              <a:buNone/>
            </a:pPr>
            <a:r>
              <a:rPr lang="en-US" dirty="0" smtClean="0">
                <a:solidFill>
                  <a:srgbClr val="FF0000"/>
                </a:solidFill>
              </a:rPr>
              <a:t>I like </a:t>
            </a:r>
            <a:r>
              <a:rPr lang="en-US" dirty="0">
                <a:solidFill>
                  <a:srgbClr val="FF0000"/>
                </a:solidFill>
              </a:rPr>
              <a:t>thought exercises like </a:t>
            </a:r>
            <a:r>
              <a:rPr lang="en-US" dirty="0" smtClean="0">
                <a:solidFill>
                  <a:srgbClr val="FF0000"/>
                </a:solidFill>
              </a:rPr>
              <a:t>this, so give this a try:  </a:t>
            </a:r>
            <a:endParaRPr lang="en-US" dirty="0">
              <a:solidFill>
                <a:srgbClr val="FF0000"/>
              </a:solidFill>
            </a:endParaRPr>
          </a:p>
          <a:p>
            <a:pPr marL="0" indent="0">
              <a:buNone/>
            </a:pPr>
            <a:endParaRPr lang="en-US" dirty="0" smtClean="0">
              <a:solidFill>
                <a:srgbClr val="FF0000"/>
              </a:solidFill>
            </a:endParaRPr>
          </a:p>
          <a:p>
            <a:pPr marL="0" indent="0">
              <a:buNone/>
            </a:pPr>
            <a:r>
              <a:rPr lang="en-US" dirty="0" smtClean="0">
                <a:solidFill>
                  <a:srgbClr val="FF0000"/>
                </a:solidFill>
              </a:rPr>
              <a:t>I mentioned when people ask the somewhat unfair and always awkward question, “So you’re good at XYZ?” </a:t>
            </a:r>
          </a:p>
          <a:p>
            <a:pPr marL="0" indent="0">
              <a:buNone/>
            </a:pPr>
            <a:endParaRPr lang="en-US" dirty="0">
              <a:solidFill>
                <a:srgbClr val="FF0000"/>
              </a:solidFill>
            </a:endParaRPr>
          </a:p>
          <a:p>
            <a:pPr marL="0" indent="0">
              <a:buNone/>
            </a:pPr>
            <a:r>
              <a:rPr lang="en-US" dirty="0" smtClean="0">
                <a:solidFill>
                  <a:srgbClr val="FF0000"/>
                </a:solidFill>
              </a:rPr>
              <a:t>Can you find a way to answer this question that accurately portrays your skill level? Is it possible that you could just say, “Yes,” and still be humble? Can you ask them to rephrase their question? Could you use your answer to rephrase the question? This is something that would take social finesse on your part, but communication skills are worth actively pursuing. I believe being able to do the hardest thing often means you can do the easier things. </a:t>
            </a:r>
            <a:endParaRPr lang="en-US" dirty="0">
              <a:solidFill>
                <a:srgbClr val="FF0000"/>
              </a:solidFill>
            </a:endParaRPr>
          </a:p>
        </p:txBody>
      </p:sp>
    </p:spTree>
    <p:extLst>
      <p:ext uri="{BB962C8B-B14F-4D97-AF65-F5344CB8AC3E}">
        <p14:creationId xmlns:p14="http://schemas.microsoft.com/office/powerpoint/2010/main" val="4040816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Promises to the </a:t>
            </a:r>
            <a:r>
              <a:rPr lang="en-US" dirty="0"/>
              <a:t>H</a:t>
            </a:r>
            <a:r>
              <a:rPr lang="en-US" dirty="0" smtClean="0"/>
              <a:t>umble:</a:t>
            </a:r>
            <a:endParaRPr lang="en-US" dirty="0"/>
          </a:p>
        </p:txBody>
      </p:sp>
      <p:sp>
        <p:nvSpPr>
          <p:cNvPr id="3" name="Content Placeholder 2"/>
          <p:cNvSpPr>
            <a:spLocks noGrp="1"/>
          </p:cNvSpPr>
          <p:nvPr>
            <p:ph idx="1"/>
          </p:nvPr>
        </p:nvSpPr>
        <p:spPr/>
        <p:txBody>
          <a:bodyPr/>
          <a:lstStyle/>
          <a:p>
            <a:r>
              <a:rPr lang="en-US" dirty="0" smtClean="0"/>
              <a:t>James 4:6,10 – opposes the proud, humble yourself and God will exalt you</a:t>
            </a:r>
          </a:p>
          <a:p>
            <a:r>
              <a:rPr lang="en-US" dirty="0" smtClean="0"/>
              <a:t>Luke 14:11</a:t>
            </a:r>
          </a:p>
          <a:p>
            <a:r>
              <a:rPr lang="en-US" dirty="0" smtClean="0"/>
              <a:t>2 Chronicles 7:14</a:t>
            </a:r>
          </a:p>
          <a:p>
            <a:r>
              <a:rPr lang="en-US" dirty="0" smtClean="0"/>
              <a:t>Proverbs 15:33, 18:12, 22:4</a:t>
            </a:r>
          </a:p>
          <a:p>
            <a:r>
              <a:rPr lang="en-US" dirty="0" smtClean="0"/>
              <a:t>Psalm 149:4 – crowns the humble with victory</a:t>
            </a:r>
          </a:p>
          <a:p>
            <a:endParaRPr lang="en-US" dirty="0"/>
          </a:p>
          <a:p>
            <a:pPr marL="0" indent="0">
              <a:buNone/>
            </a:pPr>
            <a:r>
              <a:rPr lang="en-US" dirty="0">
                <a:solidFill>
                  <a:srgbClr val="FF0000"/>
                </a:solidFill>
              </a:rPr>
              <a:t>Read the rest of these passages and try find more for yourself.</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618855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Humility Rewarded at Work</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rgbClr val="FF0000"/>
                </a:solidFill>
              </a:rPr>
              <a:t>I talked about the example of the North African EMI Team who were able to display God’s glory and power by being humble engineers. Humility affirms the goodness of God in our context, as well.</a:t>
            </a:r>
          </a:p>
          <a:p>
            <a:pPr marL="0" indent="0">
              <a:buNone/>
            </a:pPr>
            <a:endParaRPr lang="en-US" dirty="0" smtClean="0">
              <a:solidFill>
                <a:srgbClr val="FF0000"/>
              </a:solidFill>
            </a:endParaRPr>
          </a:p>
          <a:p>
            <a:pPr marL="0" indent="0">
              <a:buNone/>
            </a:pPr>
            <a:r>
              <a:rPr lang="en-US" dirty="0" smtClean="0">
                <a:solidFill>
                  <a:srgbClr val="FF0000"/>
                </a:solidFill>
              </a:rPr>
              <a:t>Humility is not just good for your purpose; it is also good for your aims. </a:t>
            </a: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3330105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FF0000"/>
                </a:solidFill>
              </a:rPr>
              <a:t>How do you incorporate humility into your work ethic?</a:t>
            </a:r>
          </a:p>
          <a:p>
            <a:r>
              <a:rPr lang="en-US" dirty="0" smtClean="0">
                <a:solidFill>
                  <a:srgbClr val="FF0000"/>
                </a:solidFill>
              </a:rPr>
              <a:t>Where does your pride stifle your work ethic?</a:t>
            </a:r>
          </a:p>
          <a:p>
            <a:r>
              <a:rPr lang="en-US" dirty="0" smtClean="0">
                <a:solidFill>
                  <a:srgbClr val="FF0000"/>
                </a:solidFill>
              </a:rPr>
              <a:t>How do you view people who are willing to complete small tasks without complaining?</a:t>
            </a:r>
            <a:endParaRPr lang="en-US" dirty="0">
              <a:solidFill>
                <a:srgbClr val="FF0000"/>
              </a:solidFill>
            </a:endParaRPr>
          </a:p>
        </p:txBody>
      </p:sp>
    </p:spTree>
    <p:extLst>
      <p:ext uri="{BB962C8B-B14F-4D97-AF65-F5344CB8AC3E}">
        <p14:creationId xmlns:p14="http://schemas.microsoft.com/office/powerpoint/2010/main" val="1745719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Humility Rewarded at Work</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solidFill>
                  <a:srgbClr val="FF0000"/>
                </a:solidFill>
              </a:rPr>
              <a:t>It is good to put forth 100% effort no matter what task you’re given at work. Part of my job is delivering groceries to the dredge and taking the dredge’s trash back to shore. My engineering job requires me to sling trash. The thing is, I’ve seen our VPs sling trash! The new hires who say, “I’m too good to throw trash.” instantly loose nearly insurmountable amounts of respect. Now, in my industry, acting like you’re too good for something is a fatal flaw. That is not true everywhere, but it is true that the right people will recognize a good employee when an employee is willing to do the little things well, with maximum effort. You will receive glory by doing the inglorious things with diligence. This is how  Matthew 25:23 and Luke 16:10 come in to play in your aims.</a:t>
            </a:r>
            <a:endParaRPr lang="en-US" dirty="0">
              <a:solidFill>
                <a:srgbClr val="FF0000"/>
              </a:solidFill>
            </a:endParaRPr>
          </a:p>
        </p:txBody>
      </p:sp>
    </p:spTree>
    <p:extLst>
      <p:ext uri="{BB962C8B-B14F-4D97-AF65-F5344CB8AC3E}">
        <p14:creationId xmlns:p14="http://schemas.microsoft.com/office/powerpoint/2010/main" val="2671529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Tonight’s Flow</a:t>
            </a:r>
            <a:endParaRPr lang="en-US" dirty="0"/>
          </a:p>
        </p:txBody>
      </p:sp>
      <p:sp>
        <p:nvSpPr>
          <p:cNvPr id="3" name="Content Placeholder 2"/>
          <p:cNvSpPr>
            <a:spLocks noGrp="1"/>
          </p:cNvSpPr>
          <p:nvPr>
            <p:ph idx="1"/>
          </p:nvPr>
        </p:nvSpPr>
        <p:spPr/>
        <p:txBody>
          <a:bodyPr/>
          <a:lstStyle/>
          <a:p>
            <a:r>
              <a:rPr lang="en-US" dirty="0" smtClean="0"/>
              <a:t>Lesson – Definitions and examples to big picture</a:t>
            </a:r>
          </a:p>
          <a:p>
            <a:r>
              <a:rPr lang="en-US" dirty="0" smtClean="0"/>
              <a:t>Sing in response to God’s grace for us </a:t>
            </a:r>
          </a:p>
          <a:p>
            <a:r>
              <a:rPr lang="en-US" dirty="0" smtClean="0"/>
              <a:t>Questions - ask as we go or write them down for the end</a:t>
            </a:r>
          </a:p>
          <a:p>
            <a:r>
              <a:rPr lang="en-US" dirty="0" smtClean="0"/>
              <a:t>Study Slides to come</a:t>
            </a:r>
          </a:p>
          <a:p>
            <a:endParaRPr lang="en-US" dirty="0"/>
          </a:p>
          <a:p>
            <a:pPr marL="0" indent="0">
              <a:buNone/>
            </a:pPr>
            <a:endParaRPr lang="en-US" dirty="0" smtClean="0"/>
          </a:p>
        </p:txBody>
      </p:sp>
    </p:spTree>
    <p:extLst>
      <p:ext uri="{BB962C8B-B14F-4D97-AF65-F5344CB8AC3E}">
        <p14:creationId xmlns:p14="http://schemas.microsoft.com/office/powerpoint/2010/main" val="408128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Humility wars against: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Pride</a:t>
            </a:r>
          </a:p>
          <a:p>
            <a:r>
              <a:rPr lang="en-US" u="sng" dirty="0" smtClean="0"/>
              <a:t>Ruthless competition</a:t>
            </a:r>
            <a:r>
              <a:rPr lang="en-US" dirty="0" smtClean="0"/>
              <a:t> </a:t>
            </a:r>
          </a:p>
          <a:p>
            <a:r>
              <a:rPr lang="en-US" dirty="0" smtClean="0"/>
              <a:t>Discontentment</a:t>
            </a:r>
          </a:p>
          <a:p>
            <a:r>
              <a:rPr lang="en-US" dirty="0" smtClean="0"/>
              <a:t>Burnout</a:t>
            </a:r>
          </a:p>
          <a:p>
            <a:r>
              <a:rPr lang="en-US" dirty="0" smtClean="0"/>
              <a:t>Faithlessness</a:t>
            </a:r>
          </a:p>
          <a:p>
            <a:r>
              <a:rPr lang="en-US" dirty="0" smtClean="0"/>
              <a:t>Comparison</a:t>
            </a:r>
          </a:p>
          <a:p>
            <a:endParaRPr lang="en-US" dirty="0"/>
          </a:p>
          <a:p>
            <a:pPr marL="0" indent="0">
              <a:buNone/>
            </a:pPr>
            <a:r>
              <a:rPr lang="en-US" dirty="0" smtClean="0"/>
              <a:t>All of which promote your ability to witness to your coworkers.</a:t>
            </a:r>
          </a:p>
          <a:p>
            <a:pPr marL="0" indent="0">
              <a:buNone/>
            </a:pPr>
            <a:r>
              <a:rPr lang="en-US" dirty="0">
                <a:solidFill>
                  <a:srgbClr val="FF0000"/>
                </a:solidFill>
              </a:rPr>
              <a:t>How do you see humility counteracting these things? Go through these and/or other issues you’ve faced that humility could help you war against. Does endurance play a role in fighting these, too?</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8419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Ruthless Competition Example</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solidFill>
                  <a:srgbClr val="FF0000"/>
                </a:solidFill>
              </a:rPr>
              <a:t>I talked about how this can be a problem in the workplace, and many of you have probably already experienced it in school. You may end up at a company with a culture of take-no-prisoners competition; you may end up in an office or department or team that has this problem; or you might never face this at work. If you do face it, believe that having the best team is better than being the best.</a:t>
            </a:r>
            <a:endParaRPr lang="en-US" dirty="0">
              <a:solidFill>
                <a:srgbClr val="FF0000"/>
              </a:solidFill>
            </a:endParaRPr>
          </a:p>
        </p:txBody>
      </p:sp>
    </p:spTree>
    <p:extLst>
      <p:ext uri="{BB962C8B-B14F-4D97-AF65-F5344CB8AC3E}">
        <p14:creationId xmlns:p14="http://schemas.microsoft.com/office/powerpoint/2010/main" val="29505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Humility Rewarded at Work</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a:solidFill>
                  <a:srgbClr val="FF0000"/>
                </a:solidFill>
              </a:rPr>
              <a:t>I gave the example of receiving praise on my annual reviews for teaching </a:t>
            </a:r>
            <a:r>
              <a:rPr lang="en-US">
                <a:solidFill>
                  <a:srgbClr val="FF0000"/>
                </a:solidFill>
              </a:rPr>
              <a:t>other </a:t>
            </a:r>
            <a:r>
              <a:rPr lang="en-US" smtClean="0">
                <a:solidFill>
                  <a:srgbClr val="FF0000"/>
                </a:solidFill>
              </a:rPr>
              <a:t>engineers, </a:t>
            </a:r>
            <a:r>
              <a:rPr lang="en-US" dirty="0" smtClean="0">
                <a:solidFill>
                  <a:srgbClr val="FF0000"/>
                </a:solidFill>
              </a:rPr>
              <a:t>showing you can be rewarded without engaging in ruthless competition. </a:t>
            </a:r>
            <a:r>
              <a:rPr lang="en-US" dirty="0">
                <a:solidFill>
                  <a:srgbClr val="FF0000"/>
                </a:solidFill>
              </a:rPr>
              <a:t>Another example from my current position is how I got a seat at the table </a:t>
            </a:r>
            <a:r>
              <a:rPr lang="en-US" dirty="0" smtClean="0">
                <a:solidFill>
                  <a:srgbClr val="FF0000"/>
                </a:solidFill>
              </a:rPr>
              <a:t>by taking </a:t>
            </a:r>
            <a:r>
              <a:rPr lang="en-US" dirty="0">
                <a:solidFill>
                  <a:srgbClr val="FF0000"/>
                </a:solidFill>
              </a:rPr>
              <a:t>good meeting </a:t>
            </a:r>
            <a:r>
              <a:rPr lang="en-US" dirty="0" smtClean="0">
                <a:solidFill>
                  <a:srgbClr val="FF0000"/>
                </a:solidFill>
              </a:rPr>
              <a:t>notes without being asked (like a secretary, which is a hard pill to swallow sometimes as the one female on the team). </a:t>
            </a:r>
            <a:r>
              <a:rPr lang="en-US" dirty="0">
                <a:solidFill>
                  <a:srgbClr val="FF0000"/>
                </a:solidFill>
              </a:rPr>
              <a:t>I took notes and sent meeting minutes out during several internal </a:t>
            </a:r>
            <a:r>
              <a:rPr lang="en-US" dirty="0" smtClean="0">
                <a:solidFill>
                  <a:srgbClr val="FF0000"/>
                </a:solidFill>
              </a:rPr>
              <a:t>meetings; </a:t>
            </a:r>
            <a:r>
              <a:rPr lang="en-US" dirty="0">
                <a:solidFill>
                  <a:srgbClr val="FF0000"/>
                </a:solidFill>
              </a:rPr>
              <a:t>when it came time to meet with our client, I </a:t>
            </a:r>
            <a:r>
              <a:rPr lang="en-US" dirty="0" smtClean="0">
                <a:solidFill>
                  <a:srgbClr val="FF0000"/>
                </a:solidFill>
              </a:rPr>
              <a:t>asked </a:t>
            </a:r>
            <a:r>
              <a:rPr lang="en-US" dirty="0">
                <a:solidFill>
                  <a:srgbClr val="FF0000"/>
                </a:solidFill>
              </a:rPr>
              <a:t>if I could go to the meeting, and my boss said, “Yes, you and your notepad to take notes. And next time, come in here and tell me you’re going to the meeting, don’t ask.” I go to nearly every client, subcontractor, and supplier meeting with the project management.</a:t>
            </a:r>
          </a:p>
        </p:txBody>
      </p:sp>
    </p:spTree>
    <p:extLst>
      <p:ext uri="{BB962C8B-B14F-4D97-AF65-F5344CB8AC3E}">
        <p14:creationId xmlns:p14="http://schemas.microsoft.com/office/powerpoint/2010/main" val="4251128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Be a Doormat</a:t>
            </a:r>
            <a:endParaRPr lang="en-US" dirty="0"/>
          </a:p>
        </p:txBody>
      </p:sp>
      <p:sp>
        <p:nvSpPr>
          <p:cNvPr id="3" name="Content Placeholder 2"/>
          <p:cNvSpPr>
            <a:spLocks noGrp="1"/>
          </p:cNvSpPr>
          <p:nvPr>
            <p:ph idx="1"/>
          </p:nvPr>
        </p:nvSpPr>
        <p:spPr/>
        <p:txBody>
          <a:bodyPr/>
          <a:lstStyle/>
          <a:p>
            <a:r>
              <a:rPr lang="en-US" dirty="0" smtClean="0"/>
              <a:t> Matthew 10:16</a:t>
            </a:r>
          </a:p>
          <a:p>
            <a:pPr marL="457200" lvl="1" indent="0">
              <a:buNone/>
            </a:pPr>
            <a:r>
              <a:rPr lang="en-US" dirty="0" smtClean="0"/>
              <a:t>“Behold, I am sending you out as sheep in the midst of wolves, so be shrewd as vipers and innocent as doves.”</a:t>
            </a:r>
          </a:p>
          <a:p>
            <a:r>
              <a:rPr lang="en-US" dirty="0" smtClean="0"/>
              <a:t>Thick skin, soft heart</a:t>
            </a:r>
          </a:p>
          <a:p>
            <a:endParaRPr lang="en-US" dirty="0"/>
          </a:p>
          <a:p>
            <a:endParaRPr lang="en-US" dirty="0" smtClean="0"/>
          </a:p>
          <a:p>
            <a:pPr marL="0" indent="0">
              <a:buNone/>
            </a:pPr>
            <a:r>
              <a:rPr lang="en-US" dirty="0" smtClean="0">
                <a:solidFill>
                  <a:srgbClr val="FF0000"/>
                </a:solidFill>
              </a:rPr>
              <a:t>How are you lacking as a shrewd viper or an innocent dove? </a:t>
            </a:r>
          </a:p>
        </p:txBody>
      </p:sp>
    </p:spTree>
    <p:extLst>
      <p:ext uri="{BB962C8B-B14F-4D97-AF65-F5344CB8AC3E}">
        <p14:creationId xmlns:p14="http://schemas.microsoft.com/office/powerpoint/2010/main" val="3014756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0000"/>
                </a:solidFill>
              </a:rPr>
              <a:t>Humility Rewarded at Work – Don’t Be a Doormat</a:t>
            </a:r>
            <a:endParaRPr lang="en-US" sz="4000"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FF0000"/>
                </a:solidFill>
              </a:rPr>
              <a:t>Like I said, don’t be a doormat. People will try to take advantage of your kindness if you do grunt work without complaining. I combat that by creating easily teachable systems so that no one can have the excuse of not understanding my filing system or how to fill out certain paperwork. Then I’ve made a system to keep up with the little things, taught others, and opened myself up to be able to also do the bigger tasks that will show my skill.</a:t>
            </a:r>
          </a:p>
          <a:p>
            <a:pPr marL="0" indent="0">
              <a:buNone/>
            </a:pPr>
            <a:r>
              <a:rPr lang="en-US" dirty="0">
                <a:solidFill>
                  <a:srgbClr val="FF0000"/>
                </a:solidFill>
              </a:rPr>
              <a:t>I’ve also had to directly confront people who tried to take advantage of my willingness to do menial or organizational tasks</a:t>
            </a:r>
            <a:r>
              <a:rPr lang="en-US" dirty="0" smtClean="0">
                <a:solidFill>
                  <a:srgbClr val="FF0000"/>
                </a:solidFill>
              </a:rPr>
              <a:t>. (It’s okay we’re still friends.) </a:t>
            </a:r>
            <a:r>
              <a:rPr lang="en-US" dirty="0">
                <a:solidFill>
                  <a:srgbClr val="FF0000"/>
                </a:solidFill>
              </a:rPr>
              <a:t>Doing the small things well still doesn’t substitute </a:t>
            </a:r>
            <a:r>
              <a:rPr lang="en-US" dirty="0" smtClean="0">
                <a:solidFill>
                  <a:srgbClr val="FF0000"/>
                </a:solidFill>
              </a:rPr>
              <a:t>for being </a:t>
            </a:r>
            <a:r>
              <a:rPr lang="en-US" dirty="0">
                <a:solidFill>
                  <a:srgbClr val="FF0000"/>
                </a:solidFill>
              </a:rPr>
              <a:t>able to do the complex things well.</a:t>
            </a:r>
          </a:p>
          <a:p>
            <a:pPr marL="0" indent="0">
              <a:buNone/>
            </a:pPr>
            <a:endParaRPr lang="en-US" dirty="0"/>
          </a:p>
        </p:txBody>
      </p:sp>
    </p:spTree>
    <p:extLst>
      <p:ext uri="{BB962C8B-B14F-4D97-AF65-F5344CB8AC3E}">
        <p14:creationId xmlns:p14="http://schemas.microsoft.com/office/powerpoint/2010/main" val="128258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935162"/>
          </a:xfrm>
        </p:spPr>
        <p:txBody>
          <a:bodyPr>
            <a:normAutofit/>
          </a:bodyPr>
          <a:lstStyle/>
          <a:p>
            <a:pPr algn="ctr"/>
            <a:r>
              <a:rPr lang="en-US" sz="11500" b="1" dirty="0" smtClean="0">
                <a:solidFill>
                  <a:schemeClr val="bg1"/>
                </a:solidFill>
              </a:rPr>
              <a:t>ENDURANCE</a:t>
            </a:r>
            <a:endParaRPr lang="en-US" sz="11500" b="1" dirty="0">
              <a:solidFill>
                <a:schemeClr val="bg1"/>
              </a:solidFill>
            </a:endParaRPr>
          </a:p>
        </p:txBody>
      </p:sp>
      <p:sp>
        <p:nvSpPr>
          <p:cNvPr id="3" name="Text Placeholder 2"/>
          <p:cNvSpPr>
            <a:spLocks noGrp="1"/>
          </p:cNvSpPr>
          <p:nvPr>
            <p:ph type="body" idx="1"/>
          </p:nvPr>
        </p:nvSpPr>
        <p:spPr>
          <a:xfrm>
            <a:off x="831850" y="4343400"/>
            <a:ext cx="10515600" cy="1162878"/>
          </a:xfrm>
        </p:spPr>
        <p:txBody>
          <a:bodyPr>
            <a:normAutofit/>
          </a:bodyPr>
          <a:lstStyle/>
          <a:p>
            <a:pPr algn="ctr"/>
            <a:r>
              <a:rPr lang="en-US" sz="3200" dirty="0" smtClean="0">
                <a:solidFill>
                  <a:schemeClr val="bg1"/>
                </a:solidFill>
              </a:rPr>
              <a:t>Endurance is continuing in the same state.</a:t>
            </a:r>
          </a:p>
          <a:p>
            <a:pPr algn="ctr"/>
            <a:r>
              <a:rPr lang="en-US" sz="3200" dirty="0" smtClean="0">
                <a:solidFill>
                  <a:schemeClr val="bg1"/>
                </a:solidFill>
              </a:rPr>
              <a:t>Endurance is suffering patiently.</a:t>
            </a:r>
          </a:p>
        </p:txBody>
      </p:sp>
      <p:sp>
        <p:nvSpPr>
          <p:cNvPr id="4" name="TextBox 3"/>
          <p:cNvSpPr txBox="1"/>
          <p:nvPr/>
        </p:nvSpPr>
        <p:spPr>
          <a:xfrm>
            <a:off x="9725892" y="4386230"/>
            <a:ext cx="2466108" cy="1077218"/>
          </a:xfrm>
          <a:prstGeom prst="rect">
            <a:avLst/>
          </a:prstGeom>
          <a:noFill/>
        </p:spPr>
        <p:txBody>
          <a:bodyPr wrap="square" rtlCol="0">
            <a:spAutoFit/>
          </a:bodyPr>
          <a:lstStyle/>
          <a:p>
            <a:r>
              <a:rPr lang="en-US" sz="3200" dirty="0" smtClean="0">
                <a:solidFill>
                  <a:schemeClr val="bg1"/>
                </a:solidFill>
                <a:sym typeface="Wingdings" panose="05000000000000000000" pitchFamily="2" charset="2"/>
              </a:rPr>
              <a:t> Eternal</a:t>
            </a:r>
            <a:endParaRPr lang="en-US" sz="3200" dirty="0" smtClean="0">
              <a:solidFill>
                <a:schemeClr val="bg1"/>
              </a:solidFill>
            </a:endParaRPr>
          </a:p>
          <a:p>
            <a:r>
              <a:rPr lang="en-US" sz="3200" dirty="0" smtClean="0">
                <a:solidFill>
                  <a:schemeClr val="bg1"/>
                </a:solidFill>
                <a:sym typeface="Wingdings" panose="05000000000000000000" pitchFamily="2" charset="2"/>
              </a:rPr>
              <a:t></a:t>
            </a:r>
            <a:r>
              <a:rPr lang="en-US" sz="3200" dirty="0" smtClean="0">
                <a:solidFill>
                  <a:schemeClr val="bg1"/>
                </a:solidFill>
              </a:rPr>
              <a:t>Ephemeral</a:t>
            </a:r>
            <a:endParaRPr lang="en-US" sz="3200" dirty="0">
              <a:solidFill>
                <a:schemeClr val="bg1"/>
              </a:solidFill>
            </a:endParaRPr>
          </a:p>
        </p:txBody>
      </p:sp>
    </p:spTree>
    <p:extLst>
      <p:ext uri="{BB962C8B-B14F-4D97-AF65-F5344CB8AC3E}">
        <p14:creationId xmlns:p14="http://schemas.microsoft.com/office/powerpoint/2010/main" val="35416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endures?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God himself</a:t>
            </a:r>
          </a:p>
          <a:p>
            <a:r>
              <a:rPr lang="en-US" dirty="0" smtClean="0"/>
              <a:t>God’s love</a:t>
            </a:r>
          </a:p>
          <a:p>
            <a:r>
              <a:rPr lang="en-US" dirty="0" smtClean="0"/>
              <a:t>God’s throne and reign</a:t>
            </a:r>
          </a:p>
          <a:p>
            <a:r>
              <a:rPr lang="en-US" dirty="0" smtClean="0"/>
              <a:t>God’s Word</a:t>
            </a:r>
          </a:p>
          <a:p>
            <a:r>
              <a:rPr lang="en-US" dirty="0" smtClean="0"/>
              <a:t>God’s works</a:t>
            </a:r>
          </a:p>
          <a:p>
            <a:r>
              <a:rPr lang="en-US" dirty="0" smtClean="0"/>
              <a:t>God’s glory</a:t>
            </a:r>
          </a:p>
          <a:p>
            <a:r>
              <a:rPr lang="en-US" dirty="0" smtClean="0"/>
              <a:t>The saints through trial and temptation</a:t>
            </a:r>
          </a:p>
          <a:p>
            <a:pPr marL="0" indent="0">
              <a:buNone/>
            </a:pPr>
            <a:endParaRPr lang="en-US" dirty="0" smtClean="0"/>
          </a:p>
          <a:p>
            <a:pPr marL="0" indent="0">
              <a:buNone/>
            </a:pPr>
            <a:r>
              <a:rPr lang="en-US" dirty="0">
                <a:solidFill>
                  <a:srgbClr val="FF0000"/>
                </a:solidFill>
              </a:rPr>
              <a:t>These all came from Scripture. Go find places the Bible talks about these, and </a:t>
            </a:r>
            <a:r>
              <a:rPr lang="en-US" dirty="0" smtClean="0">
                <a:solidFill>
                  <a:srgbClr val="FF0000"/>
                </a:solidFill>
              </a:rPr>
              <a:t>write </a:t>
            </a:r>
            <a:r>
              <a:rPr lang="en-US" dirty="0">
                <a:solidFill>
                  <a:srgbClr val="FF0000"/>
                </a:solidFill>
              </a:rPr>
              <a:t>them down. Can you find anything else that endures? What do these examples tell you about the nature of your endurance?</a:t>
            </a:r>
          </a:p>
          <a:p>
            <a:pPr marL="0" indent="0">
              <a:buNone/>
            </a:pPr>
            <a:endParaRPr lang="en-US" dirty="0" smtClean="0"/>
          </a:p>
          <a:p>
            <a:endParaRPr lang="en-US" dirty="0"/>
          </a:p>
        </p:txBody>
      </p:sp>
    </p:spTree>
    <p:extLst>
      <p:ext uri="{BB962C8B-B14F-4D97-AF65-F5344CB8AC3E}">
        <p14:creationId xmlns:p14="http://schemas.microsoft.com/office/powerpoint/2010/main" val="1581720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endure?</a:t>
            </a:r>
            <a:endParaRPr lang="en-US" dirty="0"/>
          </a:p>
        </p:txBody>
      </p:sp>
      <p:sp>
        <p:nvSpPr>
          <p:cNvPr id="3" name="Content Placeholder 2"/>
          <p:cNvSpPr>
            <a:spLocks noGrp="1"/>
          </p:cNvSpPr>
          <p:nvPr>
            <p:ph idx="1"/>
          </p:nvPr>
        </p:nvSpPr>
        <p:spPr/>
        <p:txBody>
          <a:bodyPr>
            <a:normAutofit lnSpcReduction="10000"/>
          </a:bodyPr>
          <a:lstStyle/>
          <a:p>
            <a:r>
              <a:rPr lang="en-US" dirty="0" smtClean="0"/>
              <a:t>Temptation</a:t>
            </a:r>
          </a:p>
          <a:p>
            <a:r>
              <a:rPr lang="en-US" dirty="0" smtClean="0"/>
              <a:t>Consequences of our own sin and mistakes</a:t>
            </a:r>
          </a:p>
          <a:p>
            <a:r>
              <a:rPr lang="en-US" dirty="0" smtClean="0"/>
              <a:t>Sins against us (70x7)</a:t>
            </a:r>
          </a:p>
          <a:p>
            <a:r>
              <a:rPr lang="en-US" dirty="0" smtClean="0"/>
              <a:t>Mess of a sinful world</a:t>
            </a:r>
          </a:p>
          <a:p>
            <a:endParaRPr lang="en-US" dirty="0"/>
          </a:p>
          <a:p>
            <a:pPr marL="0" indent="0">
              <a:buNone/>
            </a:pPr>
            <a:r>
              <a:rPr lang="en-US" dirty="0" smtClean="0">
                <a:solidFill>
                  <a:srgbClr val="FF0000"/>
                </a:solidFill>
              </a:rPr>
              <a:t>What are examples of each of these 4 things that you’ve endured in your life? Evaluate your endurance – your attitudes, willingness, hope, etc. How could you endure similar things better in the future? Have you ever observed someone endure something in a way you admire? What did they do?</a:t>
            </a:r>
            <a:endParaRPr lang="en-US" dirty="0">
              <a:solidFill>
                <a:srgbClr val="FF0000"/>
              </a:solidFill>
            </a:endParaRPr>
          </a:p>
        </p:txBody>
      </p:sp>
    </p:spTree>
    <p:extLst>
      <p:ext uri="{BB962C8B-B14F-4D97-AF65-F5344CB8AC3E}">
        <p14:creationId xmlns:p14="http://schemas.microsoft.com/office/powerpoint/2010/main" val="1163052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Endurance wars against:</a:t>
            </a:r>
            <a:endParaRPr lang="en-US" dirty="0"/>
          </a:p>
        </p:txBody>
      </p:sp>
      <p:sp>
        <p:nvSpPr>
          <p:cNvPr id="3" name="Content Placeholder 2"/>
          <p:cNvSpPr>
            <a:spLocks noGrp="1"/>
          </p:cNvSpPr>
          <p:nvPr>
            <p:ph idx="1"/>
          </p:nvPr>
        </p:nvSpPr>
        <p:spPr/>
        <p:txBody>
          <a:bodyPr/>
          <a:lstStyle/>
          <a:p>
            <a:r>
              <a:rPr lang="en-US" dirty="0" smtClean="0"/>
              <a:t>Defeat</a:t>
            </a:r>
          </a:p>
          <a:p>
            <a:r>
              <a:rPr lang="en-US" u="sng" dirty="0" smtClean="0"/>
              <a:t>Entitlement</a:t>
            </a:r>
          </a:p>
          <a:p>
            <a:r>
              <a:rPr lang="en-US" dirty="0" smtClean="0"/>
              <a:t>Shortsightedness </a:t>
            </a:r>
          </a:p>
          <a:p>
            <a:r>
              <a:rPr lang="en-US" dirty="0" smtClean="0"/>
              <a:t>Dissatisfaction in current circumstances</a:t>
            </a:r>
            <a:endParaRPr lang="en-US" dirty="0"/>
          </a:p>
          <a:p>
            <a:r>
              <a:rPr lang="en-US" dirty="0" smtClean="0"/>
              <a:t>Depression</a:t>
            </a:r>
          </a:p>
          <a:p>
            <a:pPr marL="0" indent="0">
              <a:buNone/>
            </a:pPr>
            <a:endParaRPr lang="en-US" dirty="0"/>
          </a:p>
          <a:p>
            <a:pPr marL="0" indent="0">
              <a:buNone/>
            </a:pPr>
            <a:r>
              <a:rPr lang="en-US" dirty="0">
                <a:solidFill>
                  <a:srgbClr val="FF0000"/>
                </a:solidFill>
              </a:rPr>
              <a:t>How do you see </a:t>
            </a:r>
            <a:r>
              <a:rPr lang="en-US" dirty="0" smtClean="0">
                <a:solidFill>
                  <a:srgbClr val="FF0000"/>
                </a:solidFill>
              </a:rPr>
              <a:t>endurance </a:t>
            </a:r>
            <a:r>
              <a:rPr lang="en-US" dirty="0">
                <a:solidFill>
                  <a:srgbClr val="FF0000"/>
                </a:solidFill>
              </a:rPr>
              <a:t>counteracting these things? Go through these and/or other issues you’ve faced that </a:t>
            </a:r>
            <a:r>
              <a:rPr lang="en-US" dirty="0" smtClean="0">
                <a:solidFill>
                  <a:srgbClr val="FF0000"/>
                </a:solidFill>
              </a:rPr>
              <a:t>endurance </a:t>
            </a:r>
            <a:r>
              <a:rPr lang="en-US" dirty="0">
                <a:solidFill>
                  <a:srgbClr val="FF0000"/>
                </a:solidFill>
              </a:rPr>
              <a:t>could help you war against. Does </a:t>
            </a:r>
            <a:r>
              <a:rPr lang="en-US" dirty="0" smtClean="0">
                <a:solidFill>
                  <a:srgbClr val="FF0000"/>
                </a:solidFill>
              </a:rPr>
              <a:t>humility </a:t>
            </a:r>
            <a:r>
              <a:rPr lang="en-US" dirty="0">
                <a:solidFill>
                  <a:srgbClr val="FF0000"/>
                </a:solidFill>
              </a:rPr>
              <a:t>play a role in fighting these, too?</a:t>
            </a:r>
          </a:p>
          <a:p>
            <a:pPr marL="0" indent="0">
              <a:buNone/>
            </a:pPr>
            <a:endParaRPr lang="en-US" dirty="0">
              <a:solidFill>
                <a:srgbClr val="FF0000"/>
              </a:solidFill>
            </a:endParaRPr>
          </a:p>
          <a:p>
            <a:pPr marL="0" indent="0">
              <a:buNone/>
            </a:pPr>
            <a:endParaRPr lang="en-US" dirty="0" smtClean="0"/>
          </a:p>
          <a:p>
            <a:endParaRPr lang="en-US" dirty="0" smtClean="0"/>
          </a:p>
        </p:txBody>
      </p:sp>
    </p:spTree>
    <p:extLst>
      <p:ext uri="{BB962C8B-B14F-4D97-AF65-F5344CB8AC3E}">
        <p14:creationId xmlns:p14="http://schemas.microsoft.com/office/powerpoint/2010/main" val="2086037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Entitlement Example</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solidFill>
                  <a:srgbClr val="FF0000"/>
                </a:solidFill>
              </a:rPr>
              <a:t>I didn’t spend much time explaining this. I wanted you to get this: </a:t>
            </a:r>
            <a:endParaRPr lang="en-US" dirty="0">
              <a:solidFill>
                <a:srgbClr val="FF0000"/>
              </a:solidFill>
            </a:endParaRPr>
          </a:p>
          <a:p>
            <a:pPr marL="0" indent="0">
              <a:buNone/>
            </a:pPr>
            <a:r>
              <a:rPr lang="en-US" dirty="0" smtClean="0">
                <a:solidFill>
                  <a:srgbClr val="FF0000"/>
                </a:solidFill>
              </a:rPr>
              <a:t>You know that you’re going to have to endure things in order to be successful in your aims </a:t>
            </a:r>
            <a:r>
              <a:rPr lang="en-US" u="sng" dirty="0" smtClean="0">
                <a:solidFill>
                  <a:srgbClr val="FF0000"/>
                </a:solidFill>
              </a:rPr>
              <a:t>and</a:t>
            </a:r>
            <a:r>
              <a:rPr lang="en-US" dirty="0" smtClean="0">
                <a:solidFill>
                  <a:srgbClr val="FF0000"/>
                </a:solidFill>
              </a:rPr>
              <a:t> that the success of your aims does not ultimately fulfill you. Therefore, you can continue on in whatever toil you may have in front of you because, in a way, it all matters the same. All of your toil is just a part of the business of this life that is so small compared to your Kingdom work as an ambassador of Christ and so small in the perspective of eternity. So, if you’re disappointed because you don’t get something you though you deserved, endure on; it wouldn’t have satisfied you anyway.</a:t>
            </a:r>
          </a:p>
          <a:p>
            <a:endParaRPr lang="en-US" dirty="0" smtClean="0">
              <a:solidFill>
                <a:srgbClr val="FF0000"/>
              </a:solidFill>
            </a:endParaRPr>
          </a:p>
        </p:txBody>
      </p:sp>
    </p:spTree>
    <p:extLst>
      <p:ext uri="{BB962C8B-B14F-4D97-AF65-F5344CB8AC3E}">
        <p14:creationId xmlns:p14="http://schemas.microsoft.com/office/powerpoint/2010/main" val="3834602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Parameters of Tonight’s Discussion</a:t>
            </a:r>
            <a:endParaRPr lang="en-US" dirty="0"/>
          </a:p>
        </p:txBody>
      </p:sp>
      <p:sp>
        <p:nvSpPr>
          <p:cNvPr id="3" name="Content Placeholder 2"/>
          <p:cNvSpPr>
            <a:spLocks noGrp="1"/>
          </p:cNvSpPr>
          <p:nvPr>
            <p:ph idx="1"/>
          </p:nvPr>
        </p:nvSpPr>
        <p:spPr/>
        <p:txBody>
          <a:bodyPr/>
          <a:lstStyle/>
          <a:p>
            <a:r>
              <a:rPr lang="en-US" dirty="0" smtClean="0"/>
              <a:t>Speaking directly to Christians, indirectly to non-Christians</a:t>
            </a:r>
          </a:p>
          <a:p>
            <a:r>
              <a:rPr lang="en-US" dirty="0" smtClean="0"/>
              <a:t>Speaking directly to engineers, indirectly to non-engineers</a:t>
            </a:r>
          </a:p>
          <a:p>
            <a:pPr marL="0" indent="0">
              <a:buNone/>
            </a:pPr>
            <a:endParaRPr lang="en-US" dirty="0" smtClean="0"/>
          </a:p>
          <a:p>
            <a:r>
              <a:rPr lang="en-US" dirty="0" smtClean="0"/>
              <a:t>Operating under the notion of faith-based salvation i.e. you can’t earn eternal salvation</a:t>
            </a:r>
          </a:p>
          <a:p>
            <a:r>
              <a:rPr lang="en-US" dirty="0" smtClean="0"/>
              <a:t>Operating under the assumption that we’ve all chewed on and understand James 2 – “Faith without works is dead.” </a:t>
            </a:r>
            <a:r>
              <a:rPr lang="en-US" dirty="0" smtClean="0">
                <a:solidFill>
                  <a:srgbClr val="FF0000"/>
                </a:solidFill>
              </a:rPr>
              <a:t>What else does the Bible say about our striving until the end? See passages like 1 Corinthians 9</a:t>
            </a:r>
          </a:p>
          <a:p>
            <a:endParaRPr lang="en-US" dirty="0"/>
          </a:p>
        </p:txBody>
      </p:sp>
    </p:spTree>
    <p:extLst>
      <p:ext uri="{BB962C8B-B14F-4D97-AF65-F5344CB8AC3E}">
        <p14:creationId xmlns:p14="http://schemas.microsoft.com/office/powerpoint/2010/main" val="8962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Ability to Humbly Endure</a:t>
            </a:r>
            <a:endParaRPr lang="en-US" dirty="0"/>
          </a:p>
        </p:txBody>
      </p:sp>
      <p:sp>
        <p:nvSpPr>
          <p:cNvPr id="3" name="Content Placeholder 2"/>
          <p:cNvSpPr>
            <a:spLocks noGrp="1"/>
          </p:cNvSpPr>
          <p:nvPr>
            <p:ph idx="1"/>
          </p:nvPr>
        </p:nvSpPr>
        <p:spPr>
          <a:xfrm>
            <a:off x="838200" y="1825625"/>
            <a:ext cx="10515600" cy="4879976"/>
          </a:xfrm>
        </p:spPr>
        <p:txBody>
          <a:bodyPr>
            <a:normAutofit fontScale="92500" lnSpcReduction="10000"/>
          </a:bodyPr>
          <a:lstStyle/>
          <a:p>
            <a:r>
              <a:rPr lang="en-US" dirty="0" smtClean="0"/>
              <a:t>Romans 5:3-5</a:t>
            </a:r>
          </a:p>
          <a:p>
            <a:pPr marL="0" indent="0">
              <a:buNone/>
            </a:pPr>
            <a:r>
              <a:rPr lang="en-US" dirty="0"/>
              <a:t>	</a:t>
            </a:r>
            <a:r>
              <a:rPr lang="en-US" dirty="0" smtClean="0"/>
              <a:t>“…we rejoice in our sufferings, knowing that suffering produces 	endurance, and endurance produces character, and character 	produces hope, and hope does not put us to shame, because God’s 	love has been poured out into our hearts through the Holy Spirit who 	has been given to us.”</a:t>
            </a:r>
          </a:p>
          <a:p>
            <a:r>
              <a:rPr lang="en-US" dirty="0" smtClean="0"/>
              <a:t>James 4:10 </a:t>
            </a:r>
          </a:p>
          <a:p>
            <a:r>
              <a:rPr lang="en-US" dirty="0" smtClean="0"/>
              <a:t>1 Peter 5:6</a:t>
            </a:r>
          </a:p>
          <a:p>
            <a:r>
              <a:rPr lang="en-US" dirty="0" smtClean="0"/>
              <a:t>2 Corinthians 12:9-10</a:t>
            </a:r>
          </a:p>
          <a:p>
            <a:r>
              <a:rPr lang="en-US" dirty="0" smtClean="0"/>
              <a:t>Matthew 5:1-12</a:t>
            </a:r>
          </a:p>
          <a:p>
            <a:pPr marL="0" indent="0">
              <a:buNone/>
            </a:pPr>
            <a:r>
              <a:rPr lang="en-US" dirty="0">
                <a:solidFill>
                  <a:srgbClr val="FF0000"/>
                </a:solidFill>
              </a:rPr>
              <a:t>Read the rest of these passages and try find more for yourself</a:t>
            </a:r>
            <a:r>
              <a:rPr lang="en-US" dirty="0" smtClean="0">
                <a:solidFill>
                  <a:srgbClr val="FF0000"/>
                </a:solidFill>
              </a:rPr>
              <a:t>.</a:t>
            </a:r>
            <a:endParaRPr lang="en-US" dirty="0"/>
          </a:p>
          <a:p>
            <a:pPr marL="0" indent="0">
              <a:buNone/>
            </a:pPr>
            <a:r>
              <a:rPr lang="en-US" dirty="0" smtClean="0"/>
              <a:t>It comes from your position in Christ.</a:t>
            </a:r>
          </a:p>
        </p:txBody>
      </p:sp>
    </p:spTree>
    <p:extLst>
      <p:ext uri="{BB962C8B-B14F-4D97-AF65-F5344CB8AC3E}">
        <p14:creationId xmlns:p14="http://schemas.microsoft.com/office/powerpoint/2010/main" val="36828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
            </a:r>
            <a:br>
              <a:rPr lang="en-US" dirty="0" smtClean="0">
                <a:solidFill>
                  <a:srgbClr val="FF0000"/>
                </a:solidFill>
              </a:rPr>
            </a:br>
            <a:r>
              <a:rPr lang="en-US" dirty="0" smtClean="0">
                <a:solidFill>
                  <a:srgbClr val="FF0000"/>
                </a:solidFill>
              </a:rPr>
              <a:t>The World’s Inability to Humbly Endure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a:solidFill>
                  <a:srgbClr val="FF0000"/>
                </a:solidFill>
              </a:rPr>
              <a:t>The hope we have is very different from the world’s hope which does </a:t>
            </a:r>
            <a:r>
              <a:rPr lang="en-US" dirty="0" smtClean="0">
                <a:solidFill>
                  <a:srgbClr val="FF0000"/>
                </a:solidFill>
              </a:rPr>
              <a:t>disappoint, and </a:t>
            </a:r>
            <a:r>
              <a:rPr lang="en-US" dirty="0">
                <a:solidFill>
                  <a:srgbClr val="FF0000"/>
                </a:solidFill>
              </a:rPr>
              <a:t>we see people live this </a:t>
            </a:r>
            <a:r>
              <a:rPr lang="en-US" dirty="0" smtClean="0">
                <a:solidFill>
                  <a:srgbClr val="FF0000"/>
                </a:solidFill>
              </a:rPr>
              <a:t>out </a:t>
            </a:r>
            <a:r>
              <a:rPr lang="en-US" i="1" dirty="0" smtClean="0">
                <a:solidFill>
                  <a:srgbClr val="FF0000"/>
                </a:solidFill>
              </a:rPr>
              <a:t>and have lived it out ourselves</a:t>
            </a:r>
            <a:r>
              <a:rPr lang="en-US" dirty="0" smtClean="0">
                <a:solidFill>
                  <a:srgbClr val="FF0000"/>
                </a:solidFill>
              </a:rPr>
              <a:t>. (Titus 3:3, Ephesians 2:1-2)</a:t>
            </a:r>
            <a:br>
              <a:rPr lang="en-US" dirty="0" smtClean="0">
                <a:solidFill>
                  <a:srgbClr val="FF0000"/>
                </a:solidFill>
              </a:rPr>
            </a:br>
            <a:r>
              <a:rPr lang="en-US" dirty="0">
                <a:solidFill>
                  <a:srgbClr val="FF0000"/>
                </a:solidFill>
              </a:rPr>
              <a:t/>
            </a:r>
            <a:br>
              <a:rPr lang="en-US" dirty="0">
                <a:solidFill>
                  <a:srgbClr val="FF0000"/>
                </a:solidFill>
              </a:rPr>
            </a:br>
            <a:r>
              <a:rPr lang="en-US" dirty="0">
                <a:solidFill>
                  <a:srgbClr val="FF0000"/>
                </a:solidFill>
              </a:rPr>
              <a:t>A lot of people would agree </a:t>
            </a:r>
            <a:r>
              <a:rPr lang="en-US" dirty="0" smtClean="0">
                <a:solidFill>
                  <a:srgbClr val="FF0000"/>
                </a:solidFill>
              </a:rPr>
              <a:t>– Christian and non-</a:t>
            </a:r>
            <a:r>
              <a:rPr lang="en-US" dirty="0" err="1" smtClean="0">
                <a:solidFill>
                  <a:srgbClr val="FF0000"/>
                </a:solidFill>
              </a:rPr>
              <a:t>christian</a:t>
            </a:r>
            <a:r>
              <a:rPr lang="en-US" dirty="0" smtClean="0">
                <a:solidFill>
                  <a:srgbClr val="FF0000"/>
                </a:solidFill>
              </a:rPr>
              <a:t> – that </a:t>
            </a:r>
            <a:r>
              <a:rPr lang="en-US" dirty="0">
                <a:solidFill>
                  <a:srgbClr val="FF0000"/>
                </a:solidFill>
              </a:rPr>
              <a:t>endurance and humility are good things. A lot of people would agree that it is good to endure, but quit easily. A lot of people would agree that it is good to be humble, but rarely submit to law or authority. </a:t>
            </a:r>
          </a:p>
          <a:p>
            <a:pPr marL="0" indent="0">
              <a:buNone/>
            </a:pPr>
            <a:endParaRPr lang="en-US" dirty="0" smtClean="0">
              <a:solidFill>
                <a:srgbClr val="FF0000"/>
              </a:solidFill>
            </a:endParaRPr>
          </a:p>
        </p:txBody>
      </p:sp>
    </p:spTree>
    <p:extLst>
      <p:ext uri="{BB962C8B-B14F-4D97-AF65-F5344CB8AC3E}">
        <p14:creationId xmlns:p14="http://schemas.microsoft.com/office/powerpoint/2010/main" val="10959618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 </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a:solidFill>
                  <a:srgbClr val="FF0000"/>
                </a:solidFill>
              </a:rPr>
              <a:t>Have you hoped in the success of your aims over the success of the final work of Jesus?  </a:t>
            </a:r>
            <a:endParaRPr lang="en-US" dirty="0" smtClean="0">
              <a:solidFill>
                <a:srgbClr val="FF0000"/>
              </a:solidFill>
            </a:endParaRPr>
          </a:p>
          <a:p>
            <a:r>
              <a:rPr lang="en-US" dirty="0" smtClean="0">
                <a:solidFill>
                  <a:srgbClr val="FF0000"/>
                </a:solidFill>
              </a:rPr>
              <a:t>Were </a:t>
            </a:r>
            <a:r>
              <a:rPr lang="en-US" dirty="0">
                <a:solidFill>
                  <a:srgbClr val="FF0000"/>
                </a:solidFill>
              </a:rPr>
              <a:t>you disappointed or put to shame? </a:t>
            </a:r>
            <a:endParaRPr lang="en-US" dirty="0" smtClean="0">
              <a:solidFill>
                <a:srgbClr val="FF0000"/>
              </a:solidFill>
            </a:endParaRPr>
          </a:p>
          <a:p>
            <a:r>
              <a:rPr lang="en-US" dirty="0" smtClean="0">
                <a:solidFill>
                  <a:srgbClr val="FF0000"/>
                </a:solidFill>
              </a:rPr>
              <a:t>How </a:t>
            </a:r>
            <a:r>
              <a:rPr lang="en-US" dirty="0">
                <a:solidFill>
                  <a:srgbClr val="FF0000"/>
                </a:solidFill>
              </a:rPr>
              <a:t>can you protect against the temptation to do that in the future? </a:t>
            </a:r>
            <a:endParaRPr lang="en-US" dirty="0" smtClean="0">
              <a:solidFill>
                <a:srgbClr val="FF0000"/>
              </a:solidFill>
            </a:endParaRPr>
          </a:p>
          <a:p>
            <a:r>
              <a:rPr lang="en-US" dirty="0" smtClean="0">
                <a:solidFill>
                  <a:srgbClr val="FF0000"/>
                </a:solidFill>
              </a:rPr>
              <a:t>Has </a:t>
            </a:r>
            <a:r>
              <a:rPr lang="en-US" dirty="0">
                <a:solidFill>
                  <a:srgbClr val="FF0000"/>
                </a:solidFill>
              </a:rPr>
              <a:t>God ever withheld something from you for your own good? </a:t>
            </a:r>
            <a:endParaRPr lang="en-US" dirty="0" smtClean="0">
              <a:solidFill>
                <a:srgbClr val="FF0000"/>
              </a:solidFill>
            </a:endParaRPr>
          </a:p>
          <a:p>
            <a:r>
              <a:rPr lang="en-US" dirty="0" smtClean="0">
                <a:solidFill>
                  <a:srgbClr val="FF0000"/>
                </a:solidFill>
              </a:rPr>
              <a:t>How </a:t>
            </a:r>
            <a:r>
              <a:rPr lang="en-US" dirty="0">
                <a:solidFill>
                  <a:srgbClr val="FF0000"/>
                </a:solidFill>
              </a:rPr>
              <a:t>is He still trustworthy – and even more trustworthy – because of that?</a:t>
            </a:r>
          </a:p>
          <a:p>
            <a:pPr marL="0" indent="0">
              <a:buNone/>
            </a:pPr>
            <a:endParaRPr lang="en-US" dirty="0">
              <a:solidFill>
                <a:srgbClr val="FF0000"/>
              </a:solidFill>
            </a:endParaRPr>
          </a:p>
        </p:txBody>
      </p:sp>
    </p:spTree>
    <p:extLst>
      <p:ext uri="{BB962C8B-B14F-4D97-AF65-F5344CB8AC3E}">
        <p14:creationId xmlns:p14="http://schemas.microsoft.com/office/powerpoint/2010/main" val="8727746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935162"/>
          </a:xfrm>
        </p:spPr>
        <p:txBody>
          <a:bodyPr>
            <a:normAutofit fontScale="90000"/>
          </a:bodyPr>
          <a:lstStyle/>
          <a:p>
            <a:pPr algn="ctr"/>
            <a:r>
              <a:rPr lang="en-US" sz="11500" b="1" dirty="0" smtClean="0">
                <a:solidFill>
                  <a:schemeClr val="bg1"/>
                </a:solidFill>
              </a:rPr>
              <a:t>THE WISDOM </a:t>
            </a:r>
            <a:br>
              <a:rPr lang="en-US" sz="11500" b="1" dirty="0" smtClean="0">
                <a:solidFill>
                  <a:schemeClr val="bg1"/>
                </a:solidFill>
              </a:rPr>
            </a:br>
            <a:r>
              <a:rPr lang="en-US" sz="11500" b="1" dirty="0" smtClean="0">
                <a:solidFill>
                  <a:schemeClr val="bg1"/>
                </a:solidFill>
              </a:rPr>
              <a:t>OF MAN</a:t>
            </a:r>
            <a:endParaRPr lang="en-US" sz="11500" b="1" dirty="0">
              <a:solidFill>
                <a:schemeClr val="bg1"/>
              </a:solidFill>
            </a:endParaRPr>
          </a:p>
        </p:txBody>
      </p:sp>
      <p:sp>
        <p:nvSpPr>
          <p:cNvPr id="3" name="Text Placeholder 2"/>
          <p:cNvSpPr>
            <a:spLocks noGrp="1"/>
          </p:cNvSpPr>
          <p:nvPr>
            <p:ph type="body" idx="1"/>
          </p:nvPr>
        </p:nvSpPr>
        <p:spPr>
          <a:xfrm>
            <a:off x="831850" y="4343399"/>
            <a:ext cx="10515600" cy="1659367"/>
          </a:xfrm>
        </p:spPr>
        <p:txBody>
          <a:bodyPr>
            <a:normAutofit/>
          </a:bodyPr>
          <a:lstStyle/>
          <a:p>
            <a:pPr algn="ctr"/>
            <a:r>
              <a:rPr lang="en-US" sz="3200" dirty="0" smtClean="0">
                <a:solidFill>
                  <a:schemeClr val="bg1"/>
                </a:solidFill>
              </a:rPr>
              <a:t>1 Corinthians 3:19-20</a:t>
            </a:r>
          </a:p>
          <a:p>
            <a:pPr algn="ctr"/>
            <a:r>
              <a:rPr lang="en-US" sz="3200" dirty="0" smtClean="0">
                <a:solidFill>
                  <a:srgbClr val="FF0000"/>
                </a:solidFill>
              </a:rPr>
              <a:t>“If we could just kill God, then we could finally be free.”</a:t>
            </a:r>
            <a:endParaRPr lang="en-US" sz="3200" dirty="0">
              <a:solidFill>
                <a:srgbClr val="FF0000"/>
              </a:solidFill>
            </a:endParaRPr>
          </a:p>
        </p:txBody>
      </p:sp>
    </p:spTree>
    <p:extLst>
      <p:ext uri="{BB962C8B-B14F-4D97-AF65-F5344CB8AC3E}">
        <p14:creationId xmlns:p14="http://schemas.microsoft.com/office/powerpoint/2010/main" val="3472368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 </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FF0000"/>
                </a:solidFill>
              </a:rPr>
              <a:t>Here, I listed some “If I could just _________” statements that reflected significant parts of my testimony as I’ve been changed from rebellion against God to submission to God. Then, I built up to what mankind actually did by following the logic of selfishness: we crucified Jesus.</a:t>
            </a:r>
          </a:p>
          <a:p>
            <a:pPr marL="0" indent="0">
              <a:buNone/>
            </a:pPr>
            <a:endParaRPr lang="en-US" dirty="0">
              <a:solidFill>
                <a:srgbClr val="FF0000"/>
              </a:solidFill>
            </a:endParaRPr>
          </a:p>
          <a:p>
            <a:pPr marL="0" indent="0">
              <a:buNone/>
            </a:pPr>
            <a:r>
              <a:rPr lang="en-US" dirty="0" smtClean="0">
                <a:solidFill>
                  <a:srgbClr val="FF0000"/>
                </a:solidFill>
              </a:rPr>
              <a:t>What are your “I</a:t>
            </a:r>
            <a:r>
              <a:rPr lang="en-US" dirty="0">
                <a:solidFill>
                  <a:srgbClr val="FF0000"/>
                </a:solidFill>
              </a:rPr>
              <a:t>f I could just _________” </a:t>
            </a:r>
            <a:r>
              <a:rPr lang="en-US" dirty="0" smtClean="0">
                <a:solidFill>
                  <a:srgbClr val="FF0000"/>
                </a:solidFill>
              </a:rPr>
              <a:t>statements?</a:t>
            </a:r>
          </a:p>
          <a:p>
            <a:pPr marL="0" indent="0">
              <a:buNone/>
            </a:pPr>
            <a:endParaRPr lang="en-US" dirty="0">
              <a:solidFill>
                <a:srgbClr val="FF0000"/>
              </a:solidFill>
            </a:endParaRPr>
          </a:p>
          <a:p>
            <a:pPr marL="0" indent="0">
              <a:buNone/>
            </a:pPr>
            <a:r>
              <a:rPr lang="en-US" dirty="0" smtClean="0">
                <a:solidFill>
                  <a:srgbClr val="FF0000"/>
                </a:solidFill>
              </a:rPr>
              <a:t>Write out your story in terms of “I</a:t>
            </a:r>
            <a:r>
              <a:rPr lang="en-US" dirty="0">
                <a:solidFill>
                  <a:srgbClr val="FF0000"/>
                </a:solidFill>
              </a:rPr>
              <a:t>f I could just _________” statements </a:t>
            </a:r>
            <a:r>
              <a:rPr lang="en-US" dirty="0" smtClean="0">
                <a:solidFill>
                  <a:srgbClr val="FF0000"/>
                </a:solidFill>
              </a:rPr>
              <a:t>that reflect what you “needed” in order to be satisfied at different points in your life. </a:t>
            </a: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35235378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935162"/>
          </a:xfrm>
        </p:spPr>
        <p:txBody>
          <a:bodyPr>
            <a:normAutofit fontScale="90000"/>
          </a:bodyPr>
          <a:lstStyle/>
          <a:p>
            <a:pPr algn="ctr"/>
            <a:r>
              <a:rPr lang="en-US" sz="11500" b="1" dirty="0" smtClean="0">
                <a:solidFill>
                  <a:schemeClr val="bg1"/>
                </a:solidFill>
              </a:rPr>
              <a:t>THE WISDOM </a:t>
            </a:r>
            <a:br>
              <a:rPr lang="en-US" sz="11500" b="1" dirty="0" smtClean="0">
                <a:solidFill>
                  <a:schemeClr val="bg1"/>
                </a:solidFill>
              </a:rPr>
            </a:br>
            <a:r>
              <a:rPr lang="en-US" sz="11500" b="1" dirty="0" smtClean="0">
                <a:solidFill>
                  <a:schemeClr val="bg1"/>
                </a:solidFill>
              </a:rPr>
              <a:t>OF GOD</a:t>
            </a:r>
            <a:endParaRPr lang="en-US" sz="11500" b="1" dirty="0">
              <a:solidFill>
                <a:schemeClr val="bg1"/>
              </a:solidFill>
            </a:endParaRPr>
          </a:p>
        </p:txBody>
      </p:sp>
      <p:sp>
        <p:nvSpPr>
          <p:cNvPr id="3" name="Text Placeholder 2"/>
          <p:cNvSpPr>
            <a:spLocks noGrp="1"/>
          </p:cNvSpPr>
          <p:nvPr>
            <p:ph type="body" idx="1"/>
          </p:nvPr>
        </p:nvSpPr>
        <p:spPr>
          <a:xfrm>
            <a:off x="831850" y="4343400"/>
            <a:ext cx="10515600" cy="1799216"/>
          </a:xfrm>
        </p:spPr>
        <p:txBody>
          <a:bodyPr>
            <a:normAutofit/>
          </a:bodyPr>
          <a:lstStyle/>
          <a:p>
            <a:pPr algn="ctr"/>
            <a:r>
              <a:rPr lang="en-US" sz="3200" dirty="0" smtClean="0">
                <a:solidFill>
                  <a:schemeClr val="bg1"/>
                </a:solidFill>
              </a:rPr>
              <a:t>1 Corinthians 2:14-16</a:t>
            </a:r>
          </a:p>
          <a:p>
            <a:pPr algn="ctr"/>
            <a:r>
              <a:rPr lang="en-US" sz="3200" dirty="0" smtClean="0">
                <a:solidFill>
                  <a:srgbClr val="FF0000"/>
                </a:solidFill>
              </a:rPr>
              <a:t>“I will let them kill me so that I can show them my love and faithfulness, and I will finish the work that will set them free.”</a:t>
            </a:r>
            <a:endParaRPr lang="en-US" sz="3200" dirty="0">
              <a:solidFill>
                <a:srgbClr val="FF0000"/>
              </a:solidFill>
            </a:endParaRPr>
          </a:p>
        </p:txBody>
      </p:sp>
    </p:spTree>
    <p:extLst>
      <p:ext uri="{BB962C8B-B14F-4D97-AF65-F5344CB8AC3E}">
        <p14:creationId xmlns:p14="http://schemas.microsoft.com/office/powerpoint/2010/main" val="3820530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The Gospel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rgbClr val="FF0000"/>
                </a:solidFill>
              </a:rPr>
              <a:t>Here, I walked us through the progression of Jesus’ humiliation, working backwards from the grave to when Jesus left Heaven ending with Philippians 2:1-11. (Go read this passage.)</a:t>
            </a:r>
          </a:p>
          <a:p>
            <a:pPr marL="0" indent="0">
              <a:buNone/>
            </a:pPr>
            <a:endParaRPr lang="en-US" dirty="0" smtClean="0">
              <a:solidFill>
                <a:srgbClr val="FF0000"/>
              </a:solidFill>
            </a:endParaRPr>
          </a:p>
          <a:p>
            <a:pPr marL="0" indent="0">
              <a:buNone/>
            </a:pPr>
            <a:r>
              <a:rPr lang="en-US" dirty="0" smtClean="0">
                <a:solidFill>
                  <a:srgbClr val="FF0000"/>
                </a:solidFill>
              </a:rPr>
              <a:t>Then, I worked forwards through Jesus’ endurance of his life on Earth ending with, “and then </a:t>
            </a:r>
            <a:r>
              <a:rPr lang="en-US" dirty="0">
                <a:solidFill>
                  <a:srgbClr val="FF0000"/>
                </a:solidFill>
              </a:rPr>
              <a:t>He endured coming back to Earth, being physically raised from the dead to prove to us His identity as the Way, the Truth, and the Life - the I AM - and He endured until He rejoined the Father to be seated in victory, in Heaven, on the throne of which He is worthy</a:t>
            </a:r>
            <a:r>
              <a:rPr lang="en-US" dirty="0" smtClean="0">
                <a:solidFill>
                  <a:srgbClr val="FF0000"/>
                </a:solidFill>
              </a:rPr>
              <a:t>!”</a:t>
            </a: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4155273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a:solidFill>
                  <a:srgbClr val="FF0000"/>
                </a:solidFill>
              </a:rPr>
              <a:t>Spend time considering what Jesus humbly endured for you. </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r>
              <a:rPr lang="en-US" dirty="0">
                <a:solidFill>
                  <a:srgbClr val="FF0000"/>
                </a:solidFill>
              </a:rPr>
              <a:t>How does that change your perspective on your ability to humbly endure?</a:t>
            </a:r>
          </a:p>
          <a:p>
            <a:pPr marL="0" indent="0">
              <a:buNone/>
            </a:pPr>
            <a:endParaRPr lang="en-US" dirty="0">
              <a:solidFill>
                <a:srgbClr val="FF0000"/>
              </a:solidFill>
            </a:endParaRPr>
          </a:p>
        </p:txBody>
      </p:sp>
    </p:spTree>
    <p:extLst>
      <p:ext uri="{BB962C8B-B14F-4D97-AF65-F5344CB8AC3E}">
        <p14:creationId xmlns:p14="http://schemas.microsoft.com/office/powerpoint/2010/main" val="2160657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You, Christian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sz="2200" dirty="0">
                <a:solidFill>
                  <a:srgbClr val="FF0000"/>
                </a:solidFill>
              </a:rPr>
              <a:t>You, Christian, you know how to endure in all humility because you are being conformed into the image of Jesus the Christ. </a:t>
            </a:r>
          </a:p>
          <a:p>
            <a:pPr marL="0" indent="0">
              <a:buNone/>
            </a:pPr>
            <a:r>
              <a:rPr lang="en-US" sz="2200" dirty="0" smtClean="0">
                <a:solidFill>
                  <a:srgbClr val="FF0000"/>
                </a:solidFill>
              </a:rPr>
              <a:t>Christian</a:t>
            </a:r>
            <a:r>
              <a:rPr lang="en-US" sz="2200" dirty="0">
                <a:solidFill>
                  <a:srgbClr val="FF0000"/>
                </a:solidFill>
              </a:rPr>
              <a:t>, you know how to humbly endure because of the Spirit in you, the Counselor whom Jesus sent into the world when He ascended. You can believe that your humble endurance will prove to truly be best in the end, through your aims and for your purpose - that between conniving arrogance and the Beatitudes, God’s Word wins -  because you know how to hope in that which is unseen because of the faith that you have in the promises of God and the forgiveness that you received when you took your rightful place in acknowledging that you have no one in Heaven but the Lord, Jesus, and committed to desiring nothing on this Earth besides Him</a:t>
            </a:r>
            <a:r>
              <a:rPr lang="en-US" sz="2200" dirty="0" smtClean="0">
                <a:solidFill>
                  <a:srgbClr val="FF0000"/>
                </a:solidFill>
              </a:rPr>
              <a:t>. (Psalm 73) </a:t>
            </a:r>
            <a:r>
              <a:rPr lang="en-US" sz="2200" dirty="0">
                <a:solidFill>
                  <a:srgbClr val="FF0000"/>
                </a:solidFill>
              </a:rPr>
              <a:t>You can have peace that your work and family and ministry situations will work out if you humbly endure because you hope in the victory at The End when our glorious King returns and we share in the victory of our heritage. </a:t>
            </a:r>
          </a:p>
          <a:p>
            <a:endParaRPr lang="en-US" dirty="0"/>
          </a:p>
        </p:txBody>
      </p:sp>
    </p:spTree>
    <p:extLst>
      <p:ext uri="{BB962C8B-B14F-4D97-AF65-F5344CB8AC3E}">
        <p14:creationId xmlns:p14="http://schemas.microsoft.com/office/powerpoint/2010/main" val="560445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Stone</a:t>
            </a:r>
            <a:endParaRPr lang="en-US" dirty="0"/>
          </a:p>
        </p:txBody>
      </p:sp>
      <p:sp>
        <p:nvSpPr>
          <p:cNvPr id="3" name="Content Placeholder 2"/>
          <p:cNvSpPr>
            <a:spLocks noGrp="1"/>
          </p:cNvSpPr>
          <p:nvPr>
            <p:ph idx="1"/>
          </p:nvPr>
        </p:nvSpPr>
        <p:spPr/>
        <p:txBody>
          <a:bodyPr>
            <a:normAutofit/>
          </a:bodyPr>
          <a:lstStyle/>
          <a:p>
            <a:r>
              <a:rPr lang="en-US" dirty="0" smtClean="0"/>
              <a:t>1 Peter 2:4-10</a:t>
            </a:r>
          </a:p>
          <a:p>
            <a:pPr marL="0" indent="0">
              <a:buNone/>
            </a:pPr>
            <a:r>
              <a:rPr lang="en-US" dirty="0" smtClean="0"/>
              <a:t>“As you come to </a:t>
            </a:r>
            <a:r>
              <a:rPr lang="en-US" b="1" dirty="0" smtClean="0"/>
              <a:t>him, the living Stone</a:t>
            </a:r>
            <a:r>
              <a:rPr lang="en-US" dirty="0" smtClean="0"/>
              <a:t>—rejected by humans but chosen by God and precious to him— </a:t>
            </a:r>
            <a:r>
              <a:rPr lang="en-US" b="1" dirty="0" smtClean="0"/>
              <a:t>you also, like living stones</a:t>
            </a:r>
            <a:r>
              <a:rPr lang="en-US" dirty="0" smtClean="0"/>
              <a:t>, are being </a:t>
            </a:r>
            <a:r>
              <a:rPr lang="en-US" b="1" dirty="0" smtClean="0"/>
              <a:t>built into a spiritual house</a:t>
            </a:r>
            <a:r>
              <a:rPr lang="en-US" b="1" baseline="30000" dirty="0"/>
              <a:t> </a:t>
            </a:r>
            <a:r>
              <a:rPr lang="en-US" dirty="0" smtClean="0"/>
              <a:t>to be a holy priesthood, offering spiritual sacrifices acceptable to God through Jesus Christ.” (v.4-5)</a:t>
            </a:r>
          </a:p>
          <a:p>
            <a:endParaRPr lang="en-US" dirty="0" smtClean="0"/>
          </a:p>
          <a:p>
            <a:endParaRPr lang="en-US" dirty="0"/>
          </a:p>
        </p:txBody>
      </p:sp>
    </p:spTree>
    <p:extLst>
      <p:ext uri="{BB962C8B-B14F-4D97-AF65-F5344CB8AC3E}">
        <p14:creationId xmlns:p14="http://schemas.microsoft.com/office/powerpoint/2010/main" val="34175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1935162"/>
          </a:xfrm>
        </p:spPr>
        <p:txBody>
          <a:bodyPr>
            <a:normAutofit/>
          </a:bodyPr>
          <a:lstStyle/>
          <a:p>
            <a:pPr algn="ctr"/>
            <a:r>
              <a:rPr lang="en-US" sz="11500" b="1" dirty="0" smtClean="0">
                <a:solidFill>
                  <a:schemeClr val="bg1"/>
                </a:solidFill>
              </a:rPr>
              <a:t>SUCCESS</a:t>
            </a:r>
            <a:endParaRPr lang="en-US" sz="11500" b="1" dirty="0">
              <a:solidFill>
                <a:schemeClr val="bg1"/>
              </a:solidFill>
            </a:endParaRPr>
          </a:p>
        </p:txBody>
      </p:sp>
      <p:sp>
        <p:nvSpPr>
          <p:cNvPr id="3" name="Text Placeholder 2"/>
          <p:cNvSpPr>
            <a:spLocks noGrp="1"/>
          </p:cNvSpPr>
          <p:nvPr>
            <p:ph type="body" idx="1"/>
          </p:nvPr>
        </p:nvSpPr>
        <p:spPr>
          <a:xfrm>
            <a:off x="831850" y="4343400"/>
            <a:ext cx="10515600" cy="801688"/>
          </a:xfrm>
        </p:spPr>
        <p:txBody>
          <a:bodyPr>
            <a:normAutofit/>
          </a:bodyPr>
          <a:lstStyle/>
          <a:p>
            <a:pPr algn="ctr"/>
            <a:r>
              <a:rPr lang="en-US" sz="3200" dirty="0" smtClean="0">
                <a:solidFill>
                  <a:schemeClr val="bg1"/>
                </a:solidFill>
              </a:rPr>
              <a:t>Success is achieving your desired PURPOSE or AIM.</a:t>
            </a:r>
            <a:endParaRPr lang="en-US" sz="3200" dirty="0">
              <a:solidFill>
                <a:schemeClr val="bg1"/>
              </a:solidFill>
            </a:endParaRPr>
          </a:p>
        </p:txBody>
      </p:sp>
    </p:spTree>
    <p:extLst>
      <p:ext uri="{BB962C8B-B14F-4D97-AF65-F5344CB8AC3E}">
        <p14:creationId xmlns:p14="http://schemas.microsoft.com/office/powerpoint/2010/main" val="100659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Stones of the Temple</a:t>
            </a:r>
            <a:endParaRPr lang="en-US" dirty="0"/>
          </a:p>
        </p:txBody>
      </p:sp>
      <p:sp>
        <p:nvSpPr>
          <p:cNvPr id="3" name="Content Placeholder 2"/>
          <p:cNvSpPr>
            <a:spLocks noGrp="1"/>
          </p:cNvSpPr>
          <p:nvPr>
            <p:ph idx="1"/>
          </p:nvPr>
        </p:nvSpPr>
        <p:spPr/>
        <p:txBody>
          <a:bodyPr>
            <a:normAutofit/>
          </a:bodyPr>
          <a:lstStyle/>
          <a:p>
            <a:r>
              <a:rPr lang="en-US" dirty="0" smtClean="0"/>
              <a:t>1 Kings 6:7</a:t>
            </a:r>
          </a:p>
          <a:p>
            <a:pPr marL="0" indent="0">
              <a:buNone/>
            </a:pPr>
            <a:r>
              <a:rPr lang="en-US" b="1" dirty="0" smtClean="0"/>
              <a:t>“When the house was built</a:t>
            </a:r>
            <a:r>
              <a:rPr lang="en-US" dirty="0" smtClean="0"/>
              <a:t>, it was with stone prepared </a:t>
            </a:r>
            <a:r>
              <a:rPr lang="en-US" b="1" dirty="0" smtClean="0"/>
              <a:t>at the quarry</a:t>
            </a:r>
            <a:r>
              <a:rPr lang="en-US" dirty="0" smtClean="0"/>
              <a:t>, so that neither hammer nor axe nor any tool of iron was </a:t>
            </a:r>
            <a:r>
              <a:rPr lang="en-US" b="1" dirty="0" smtClean="0"/>
              <a:t>heard</a:t>
            </a:r>
            <a:r>
              <a:rPr lang="en-US" dirty="0" smtClean="0"/>
              <a:t> in the house while it was being built.”</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348864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 </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FF0000"/>
                </a:solidFill>
              </a:rPr>
              <a:t>We are stones in the quarry. But one day, we won’t even hear the effects of sin anymore.</a:t>
            </a:r>
          </a:p>
          <a:p>
            <a:pPr marL="0" indent="0">
              <a:buNone/>
            </a:pPr>
            <a:endParaRPr lang="en-US" dirty="0" smtClean="0">
              <a:solidFill>
                <a:srgbClr val="FF0000"/>
              </a:solidFill>
            </a:endParaRPr>
          </a:p>
          <a:p>
            <a:pPr marL="0" indent="0">
              <a:buNone/>
            </a:pPr>
            <a:r>
              <a:rPr lang="en-US" dirty="0" smtClean="0">
                <a:solidFill>
                  <a:srgbClr val="FF0000"/>
                </a:solidFill>
              </a:rPr>
              <a:t>Have you accepted that? Have you actually accepted that you’re being shaped into a planned form? </a:t>
            </a:r>
            <a:endParaRPr lang="en-US" dirty="0">
              <a:solidFill>
                <a:srgbClr val="FF0000"/>
              </a:solidFill>
            </a:endParaRPr>
          </a:p>
          <a:p>
            <a:pPr marL="0" indent="0">
              <a:buNone/>
            </a:pPr>
            <a:endParaRPr lang="en-US" dirty="0" smtClean="0">
              <a:solidFill>
                <a:srgbClr val="FF0000"/>
              </a:solidFill>
            </a:endParaRPr>
          </a:p>
          <a:p>
            <a:pPr marL="0" indent="0">
              <a:buNone/>
            </a:pPr>
            <a:r>
              <a:rPr lang="en-US" dirty="0" smtClean="0">
                <a:solidFill>
                  <a:srgbClr val="FF0000"/>
                </a:solidFill>
              </a:rPr>
              <a:t>What are some other metaphors that the Bible uses for this process? Investigate those, and see if you find one that makes the most sense to you that you might be able to cling to as you are conformed to the image of Christ.</a:t>
            </a:r>
            <a:endParaRPr lang="en-US" dirty="0">
              <a:solidFill>
                <a:srgbClr val="FF0000"/>
              </a:solidFill>
            </a:endParaRPr>
          </a:p>
        </p:txBody>
      </p:sp>
    </p:spTree>
    <p:extLst>
      <p:ext uri="{BB962C8B-B14F-4D97-AF65-F5344CB8AC3E}">
        <p14:creationId xmlns:p14="http://schemas.microsoft.com/office/powerpoint/2010/main" val="7869806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7089" y="2656412"/>
            <a:ext cx="10515600" cy="1935162"/>
          </a:xfrm>
        </p:spPr>
        <p:txBody>
          <a:bodyPr>
            <a:normAutofit fontScale="90000"/>
          </a:bodyPr>
          <a:lstStyle/>
          <a:p>
            <a:pPr algn="ctr"/>
            <a:r>
              <a:rPr lang="en-US" sz="11500" b="1" dirty="0" smtClean="0">
                <a:solidFill>
                  <a:schemeClr val="bg1"/>
                </a:solidFill>
              </a:rPr>
              <a:t>COME, LORD JESUS. AMEN.</a:t>
            </a:r>
            <a:endParaRPr lang="en-US" sz="11500" b="1" dirty="0">
              <a:solidFill>
                <a:schemeClr val="bg1"/>
              </a:solidFill>
            </a:endParaRPr>
          </a:p>
        </p:txBody>
      </p:sp>
      <p:sp>
        <p:nvSpPr>
          <p:cNvPr id="3" name="TextBox 2"/>
          <p:cNvSpPr txBox="1"/>
          <p:nvPr/>
        </p:nvSpPr>
        <p:spPr>
          <a:xfrm>
            <a:off x="2345166" y="710005"/>
            <a:ext cx="7659445" cy="523220"/>
          </a:xfrm>
          <a:prstGeom prst="rect">
            <a:avLst/>
          </a:prstGeom>
          <a:noFill/>
        </p:spPr>
        <p:txBody>
          <a:bodyPr wrap="square" rtlCol="0">
            <a:spAutoFit/>
          </a:bodyPr>
          <a:lstStyle/>
          <a:p>
            <a:r>
              <a:rPr lang="en-US" sz="2800" dirty="0">
                <a:solidFill>
                  <a:srgbClr val="FF0000"/>
                </a:solidFill>
              </a:rPr>
              <a:t>And so, we humbly endure the quarry as we pray,</a:t>
            </a:r>
          </a:p>
        </p:txBody>
      </p:sp>
    </p:spTree>
    <p:extLst>
      <p:ext uri="{BB962C8B-B14F-4D97-AF65-F5344CB8AC3E}">
        <p14:creationId xmlns:p14="http://schemas.microsoft.com/office/powerpoint/2010/main" val="1847172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Bonus Studying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rgbClr val="FF0000"/>
                </a:solidFill>
              </a:rPr>
              <a:t>Revelation 2-3</a:t>
            </a:r>
          </a:p>
          <a:p>
            <a:pPr marL="0" indent="0">
              <a:buNone/>
            </a:pPr>
            <a:endParaRPr lang="en-US" dirty="0">
              <a:solidFill>
                <a:srgbClr val="FF0000"/>
              </a:solidFill>
            </a:endParaRPr>
          </a:p>
          <a:p>
            <a:pPr marL="0" indent="0">
              <a:buNone/>
            </a:pPr>
            <a:r>
              <a:rPr lang="en-US" dirty="0" smtClean="0">
                <a:solidFill>
                  <a:srgbClr val="FF0000"/>
                </a:solidFill>
              </a:rPr>
              <a:t>Look at what Jesus says to the 7 churches that he addresses in Revelation. What does he say will be the result of endurance? What does he say will be the result of humility? (You might not see the </a:t>
            </a:r>
            <a:r>
              <a:rPr lang="en-US" i="1" dirty="0" smtClean="0">
                <a:solidFill>
                  <a:srgbClr val="FF0000"/>
                </a:solidFill>
              </a:rPr>
              <a:t>word</a:t>
            </a:r>
            <a:r>
              <a:rPr lang="en-US" dirty="0" smtClean="0">
                <a:solidFill>
                  <a:srgbClr val="FF0000"/>
                </a:solidFill>
              </a:rPr>
              <a:t> humility, so look for the </a:t>
            </a:r>
            <a:r>
              <a:rPr lang="en-US" i="1" dirty="0" smtClean="0">
                <a:solidFill>
                  <a:srgbClr val="FF0000"/>
                </a:solidFill>
              </a:rPr>
              <a:t>concept </a:t>
            </a:r>
            <a:r>
              <a:rPr lang="en-US" dirty="0" smtClean="0">
                <a:solidFill>
                  <a:srgbClr val="FF0000"/>
                </a:solidFill>
              </a:rPr>
              <a:t>of humility.)</a:t>
            </a:r>
          </a:p>
          <a:p>
            <a:pPr marL="0" indent="0">
              <a:buNone/>
            </a:pPr>
            <a:endParaRPr lang="en-US" dirty="0">
              <a:solidFill>
                <a:srgbClr val="FF0000"/>
              </a:solidFill>
            </a:endParaRPr>
          </a:p>
        </p:txBody>
      </p:sp>
    </p:spTree>
    <p:extLst>
      <p:ext uri="{BB962C8B-B14F-4D97-AF65-F5344CB8AC3E}">
        <p14:creationId xmlns:p14="http://schemas.microsoft.com/office/powerpoint/2010/main" val="18023754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Bonus Studying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solidFill>
                  <a:srgbClr val="FF0000"/>
                </a:solidFill>
              </a:rPr>
              <a:t>Revelation 2-3</a:t>
            </a:r>
          </a:p>
          <a:p>
            <a:pPr marL="0" indent="0">
              <a:buNone/>
            </a:pPr>
            <a:endParaRPr lang="en-US" dirty="0">
              <a:solidFill>
                <a:srgbClr val="FF0000"/>
              </a:solidFill>
            </a:endParaRPr>
          </a:p>
          <a:p>
            <a:pPr marL="0" indent="0">
              <a:buNone/>
            </a:pPr>
            <a:r>
              <a:rPr lang="en-US" dirty="0" smtClean="0">
                <a:solidFill>
                  <a:srgbClr val="FF0000"/>
                </a:solidFill>
              </a:rPr>
              <a:t>Endurance and conquering go hand-in-hand. This is why I used lots of victory language in my talk. </a:t>
            </a:r>
          </a:p>
          <a:p>
            <a:pPr marL="0" indent="0">
              <a:buNone/>
            </a:pPr>
            <a:endParaRPr lang="en-US" dirty="0">
              <a:solidFill>
                <a:srgbClr val="FF0000"/>
              </a:solidFill>
            </a:endParaRPr>
          </a:p>
          <a:p>
            <a:pPr marL="0" indent="0">
              <a:buNone/>
            </a:pPr>
            <a:r>
              <a:rPr lang="en-US" dirty="0" smtClean="0">
                <a:solidFill>
                  <a:srgbClr val="FF0000"/>
                </a:solidFill>
              </a:rPr>
              <a:t>Repentance (in humility) and being brought into the grace of God go hand-in-hand. This is why I used language relating to submission to authority and law and powers over you. What else does the Bible say about submitting to </a:t>
            </a:r>
            <a:r>
              <a:rPr lang="en-US" dirty="0" smtClean="0">
                <a:solidFill>
                  <a:srgbClr val="FF0000"/>
                </a:solidFill>
              </a:rPr>
              <a:t>authority</a:t>
            </a:r>
            <a:r>
              <a:rPr lang="en-US" dirty="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913829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513580" y="592463"/>
            <a:ext cx="2985571" cy="1112703"/>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4813300" y="904663"/>
            <a:ext cx="2374900" cy="461665"/>
          </a:xfrm>
          <a:prstGeom prst="rect">
            <a:avLst/>
          </a:prstGeom>
          <a:noFill/>
        </p:spPr>
        <p:txBody>
          <a:bodyPr wrap="square" rtlCol="0">
            <a:spAutoFit/>
          </a:bodyPr>
          <a:lstStyle/>
          <a:p>
            <a:pPr algn="ctr"/>
            <a:r>
              <a:rPr lang="en-US" sz="2400" b="1" dirty="0" smtClean="0">
                <a:solidFill>
                  <a:schemeClr val="bg1"/>
                </a:solidFill>
              </a:rPr>
              <a:t>SUCCESS</a:t>
            </a:r>
            <a:endParaRPr lang="en-US" sz="2400" b="1" dirty="0">
              <a:solidFill>
                <a:schemeClr val="bg1"/>
              </a:solidFill>
            </a:endParaRPr>
          </a:p>
        </p:txBody>
      </p:sp>
      <p:cxnSp>
        <p:nvCxnSpPr>
          <p:cNvPr id="12" name="Straight Arrow Connector 11"/>
          <p:cNvCxnSpPr>
            <a:stCxn id="3" idx="5"/>
            <a:endCxn id="15" idx="0"/>
          </p:cNvCxnSpPr>
          <p:nvPr/>
        </p:nvCxnSpPr>
        <p:spPr>
          <a:xfrm>
            <a:off x="7061924" y="1542214"/>
            <a:ext cx="1169145" cy="1324392"/>
          </a:xfrm>
          <a:prstGeom prst="straightConnector1">
            <a:avLst/>
          </a:prstGeom>
          <a:solidFill>
            <a:schemeClr val="tx2">
              <a:lumMod val="75000"/>
            </a:schemeClr>
          </a:solidFill>
          <a:ln>
            <a:solidFill>
              <a:schemeClr val="tx2">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Arrow Connector 12"/>
          <p:cNvCxnSpPr/>
          <p:nvPr/>
        </p:nvCxnSpPr>
        <p:spPr>
          <a:xfrm rot="5400000">
            <a:off x="4024431" y="1542213"/>
            <a:ext cx="914400" cy="914400"/>
          </a:xfrm>
          <a:prstGeom prst="straightConnector1">
            <a:avLst/>
          </a:prstGeom>
          <a:solidFill>
            <a:schemeClr val="tx2">
              <a:lumMod val="75000"/>
            </a:schemeClr>
          </a:solidFill>
          <a:ln>
            <a:solidFill>
              <a:schemeClr val="tx2">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14" name="Rounded Rectangle 13"/>
          <p:cNvSpPr/>
          <p:nvPr/>
        </p:nvSpPr>
        <p:spPr>
          <a:xfrm>
            <a:off x="2983031" y="2456613"/>
            <a:ext cx="2082800" cy="71838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7189669" y="2866606"/>
            <a:ext cx="2082800" cy="718387"/>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346948" y="3041134"/>
            <a:ext cx="1765300" cy="369332"/>
          </a:xfrm>
          <a:prstGeom prst="rect">
            <a:avLst/>
          </a:prstGeom>
          <a:noFill/>
        </p:spPr>
        <p:txBody>
          <a:bodyPr wrap="square" rtlCol="0">
            <a:spAutoFit/>
          </a:bodyPr>
          <a:lstStyle>
            <a:defPPr>
              <a:defRPr lang="en-US"/>
            </a:defPPr>
            <a:lvl1pPr algn="ctr">
              <a:defRPr b="1">
                <a:solidFill>
                  <a:schemeClr val="bg1"/>
                </a:solidFill>
              </a:defRPr>
            </a:lvl1pPr>
          </a:lstStyle>
          <a:p>
            <a:r>
              <a:rPr lang="en-US" dirty="0"/>
              <a:t>AIM</a:t>
            </a:r>
          </a:p>
        </p:txBody>
      </p:sp>
      <p:sp>
        <p:nvSpPr>
          <p:cNvPr id="17" name="TextBox 16"/>
          <p:cNvSpPr txBox="1"/>
          <p:nvPr/>
        </p:nvSpPr>
        <p:spPr>
          <a:xfrm>
            <a:off x="3141781" y="2632498"/>
            <a:ext cx="1765300" cy="369332"/>
          </a:xfrm>
          <a:prstGeom prst="rect">
            <a:avLst/>
          </a:prstGeom>
          <a:noFill/>
        </p:spPr>
        <p:txBody>
          <a:bodyPr wrap="square" rtlCol="0">
            <a:spAutoFit/>
          </a:bodyPr>
          <a:lstStyle>
            <a:defPPr>
              <a:defRPr lang="en-US"/>
            </a:defPPr>
            <a:lvl1pPr algn="ctr">
              <a:defRPr b="1">
                <a:solidFill>
                  <a:schemeClr val="bg1"/>
                </a:solidFill>
              </a:defRPr>
            </a:lvl1pPr>
          </a:lstStyle>
          <a:p>
            <a:r>
              <a:rPr lang="en-US" dirty="0"/>
              <a:t>PURPOSE</a:t>
            </a:r>
          </a:p>
        </p:txBody>
      </p:sp>
      <p:sp>
        <p:nvSpPr>
          <p:cNvPr id="18" name="Rectangle 17"/>
          <p:cNvSpPr/>
          <p:nvPr/>
        </p:nvSpPr>
        <p:spPr>
          <a:xfrm>
            <a:off x="2983031" y="4089400"/>
            <a:ext cx="2082800" cy="819987"/>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7188200" y="4499393"/>
            <a:ext cx="2082800" cy="819987"/>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p:cNvCxnSpPr>
            <a:stCxn id="15" idx="2"/>
            <a:endCxn id="19" idx="0"/>
          </p:cNvCxnSpPr>
          <p:nvPr/>
        </p:nvCxnSpPr>
        <p:spPr>
          <a:xfrm flipH="1">
            <a:off x="8229600" y="3584993"/>
            <a:ext cx="1469" cy="914400"/>
          </a:xfrm>
          <a:prstGeom prst="straightConnector1">
            <a:avLst/>
          </a:prstGeom>
          <a:solidFill>
            <a:schemeClr val="tx2">
              <a:lumMod val="75000"/>
            </a:schemeClr>
          </a:solidFill>
          <a:ln>
            <a:solidFill>
              <a:schemeClr val="tx2">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Arrow Connector 22"/>
          <p:cNvCxnSpPr/>
          <p:nvPr/>
        </p:nvCxnSpPr>
        <p:spPr>
          <a:xfrm flipH="1">
            <a:off x="4024431" y="3175000"/>
            <a:ext cx="1469" cy="914400"/>
          </a:xfrm>
          <a:prstGeom prst="straightConnector1">
            <a:avLst/>
          </a:prstGeom>
          <a:solidFill>
            <a:schemeClr val="tx2">
              <a:lumMod val="75000"/>
            </a:schemeClr>
          </a:solidFill>
          <a:ln>
            <a:solidFill>
              <a:schemeClr val="tx2">
                <a:lumMod val="75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24" name="TextBox 23"/>
          <p:cNvSpPr txBox="1"/>
          <p:nvPr/>
        </p:nvSpPr>
        <p:spPr>
          <a:xfrm>
            <a:off x="3141781" y="4307364"/>
            <a:ext cx="1671519" cy="369332"/>
          </a:xfrm>
          <a:prstGeom prst="rect">
            <a:avLst/>
          </a:prstGeom>
          <a:noFill/>
        </p:spPr>
        <p:txBody>
          <a:bodyPr wrap="square" rtlCol="0">
            <a:spAutoFit/>
          </a:bodyPr>
          <a:lstStyle>
            <a:defPPr>
              <a:defRPr lang="en-US"/>
            </a:defPPr>
            <a:lvl1pPr algn="ctr">
              <a:defRPr b="1">
                <a:solidFill>
                  <a:schemeClr val="bg1"/>
                </a:solidFill>
              </a:defRPr>
            </a:lvl1pPr>
          </a:lstStyle>
          <a:p>
            <a:r>
              <a:rPr lang="en-US" dirty="0"/>
              <a:t>ETERNAL</a:t>
            </a:r>
          </a:p>
        </p:txBody>
      </p:sp>
      <p:sp>
        <p:nvSpPr>
          <p:cNvPr id="25" name="TextBox 24"/>
          <p:cNvSpPr txBox="1"/>
          <p:nvPr/>
        </p:nvSpPr>
        <p:spPr>
          <a:xfrm>
            <a:off x="7393839" y="4724720"/>
            <a:ext cx="1671519" cy="369332"/>
          </a:xfrm>
          <a:prstGeom prst="rect">
            <a:avLst/>
          </a:prstGeom>
          <a:noFill/>
        </p:spPr>
        <p:txBody>
          <a:bodyPr wrap="square" rtlCol="0">
            <a:spAutoFit/>
          </a:bodyPr>
          <a:lstStyle>
            <a:defPPr>
              <a:defRPr lang="en-US"/>
            </a:defPPr>
            <a:lvl1pPr algn="ctr">
              <a:defRPr b="1">
                <a:solidFill>
                  <a:schemeClr val="bg1"/>
                </a:solidFill>
              </a:defRPr>
            </a:lvl1pPr>
          </a:lstStyle>
          <a:p>
            <a:r>
              <a:rPr lang="en-US" dirty="0"/>
              <a:t>EPHEMERAL</a:t>
            </a:r>
          </a:p>
        </p:txBody>
      </p:sp>
      <p:sp>
        <p:nvSpPr>
          <p:cNvPr id="37" name="Title 1"/>
          <p:cNvSpPr>
            <a:spLocks noGrp="1"/>
          </p:cNvSpPr>
          <p:nvPr>
            <p:ph type="title"/>
          </p:nvPr>
        </p:nvSpPr>
        <p:spPr>
          <a:xfrm>
            <a:off x="920750" y="5435744"/>
            <a:ext cx="10515600" cy="1325563"/>
          </a:xfrm>
        </p:spPr>
        <p:txBody>
          <a:bodyPr>
            <a:normAutofit/>
          </a:bodyPr>
          <a:lstStyle/>
          <a:p>
            <a:pPr algn="ctr"/>
            <a:r>
              <a:rPr lang="en-US" dirty="0" smtClean="0"/>
              <a:t>Your aims cannot supersede your purpose.</a:t>
            </a:r>
            <a:endParaRPr lang="en-US" dirty="0"/>
          </a:p>
        </p:txBody>
      </p:sp>
    </p:spTree>
    <p:extLst>
      <p:ext uri="{BB962C8B-B14F-4D97-AF65-F5344CB8AC3E}">
        <p14:creationId xmlns:p14="http://schemas.microsoft.com/office/powerpoint/2010/main" val="42200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P spid="18" grpId="0" animBg="1"/>
      <p:bldP spid="19" grpId="0" animBg="1"/>
      <p:bldP spid="24" grpId="0"/>
      <p:bldP spid="2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Success is achieving your desired:</a:t>
            </a:r>
            <a:endParaRPr lang="en-US" dirty="0"/>
          </a:p>
        </p:txBody>
      </p:sp>
      <p:sp>
        <p:nvSpPr>
          <p:cNvPr id="3" name="Text Placeholder 2"/>
          <p:cNvSpPr>
            <a:spLocks noGrp="1"/>
          </p:cNvSpPr>
          <p:nvPr>
            <p:ph type="body" idx="1"/>
          </p:nvPr>
        </p:nvSpPr>
        <p:spPr>
          <a:xfrm>
            <a:off x="839787" y="1510505"/>
            <a:ext cx="5157787" cy="587375"/>
          </a:xfrm>
        </p:spPr>
        <p:txBody>
          <a:bodyPr>
            <a:normAutofit/>
          </a:bodyPr>
          <a:lstStyle/>
          <a:p>
            <a:r>
              <a:rPr lang="en-US" sz="3200" dirty="0" smtClean="0"/>
              <a:t>Purpose</a:t>
            </a:r>
            <a:endParaRPr lang="en-US" sz="3200" dirty="0"/>
          </a:p>
        </p:txBody>
      </p:sp>
      <p:sp>
        <p:nvSpPr>
          <p:cNvPr id="4" name="Content Placeholder 3"/>
          <p:cNvSpPr>
            <a:spLocks noGrp="1"/>
          </p:cNvSpPr>
          <p:nvPr>
            <p:ph sz="half" idx="2"/>
          </p:nvPr>
        </p:nvSpPr>
        <p:spPr>
          <a:xfrm>
            <a:off x="839788" y="2097880"/>
            <a:ext cx="5157787" cy="4091783"/>
          </a:xfrm>
        </p:spPr>
        <p:txBody>
          <a:bodyPr>
            <a:normAutofit lnSpcReduction="10000"/>
          </a:bodyPr>
          <a:lstStyle/>
          <a:p>
            <a:r>
              <a:rPr lang="en-US" dirty="0" smtClean="0"/>
              <a:t>Eternal </a:t>
            </a:r>
          </a:p>
          <a:p>
            <a:r>
              <a:rPr lang="en-US" dirty="0" smtClean="0"/>
              <a:t>Unchanging</a:t>
            </a:r>
          </a:p>
          <a:p>
            <a:r>
              <a:rPr lang="en-US" dirty="0" smtClean="0"/>
              <a:t>Explicitly God-given</a:t>
            </a:r>
          </a:p>
          <a:p>
            <a:pPr lvl="1"/>
            <a:r>
              <a:rPr lang="en-US" dirty="0" smtClean="0"/>
              <a:t>Worship Him</a:t>
            </a:r>
          </a:p>
          <a:p>
            <a:pPr lvl="1"/>
            <a:r>
              <a:rPr lang="en-US" dirty="0" smtClean="0"/>
              <a:t>Go &amp; Tell</a:t>
            </a:r>
          </a:p>
          <a:p>
            <a:r>
              <a:rPr lang="en-US" dirty="0" smtClean="0"/>
              <a:t>Spirit of God aligns your desires with the Father’s</a:t>
            </a:r>
          </a:p>
          <a:p>
            <a:r>
              <a:rPr lang="en-US" dirty="0" smtClean="0"/>
              <a:t>Includes faithful obedience</a:t>
            </a:r>
          </a:p>
          <a:p>
            <a:r>
              <a:rPr lang="en-US" dirty="0" smtClean="0"/>
              <a:t>Kingdom work</a:t>
            </a:r>
          </a:p>
        </p:txBody>
      </p:sp>
      <p:sp>
        <p:nvSpPr>
          <p:cNvPr id="5" name="Text Placeholder 4"/>
          <p:cNvSpPr>
            <a:spLocks noGrp="1"/>
          </p:cNvSpPr>
          <p:nvPr>
            <p:ph type="body" sz="quarter" idx="3"/>
          </p:nvPr>
        </p:nvSpPr>
        <p:spPr>
          <a:xfrm>
            <a:off x="6097588" y="1510506"/>
            <a:ext cx="5183188" cy="587375"/>
          </a:xfrm>
        </p:spPr>
        <p:txBody>
          <a:bodyPr>
            <a:normAutofit/>
          </a:bodyPr>
          <a:lstStyle/>
          <a:p>
            <a:r>
              <a:rPr lang="en-US" sz="3200" dirty="0" smtClean="0"/>
              <a:t>Aim</a:t>
            </a:r>
            <a:endParaRPr lang="en-US" sz="3200" dirty="0"/>
          </a:p>
        </p:txBody>
      </p:sp>
      <p:sp>
        <p:nvSpPr>
          <p:cNvPr id="6" name="Content Placeholder 5"/>
          <p:cNvSpPr>
            <a:spLocks noGrp="1"/>
          </p:cNvSpPr>
          <p:nvPr>
            <p:ph sz="quarter" idx="4"/>
          </p:nvPr>
        </p:nvSpPr>
        <p:spPr>
          <a:xfrm>
            <a:off x="6172200" y="2097880"/>
            <a:ext cx="5183188" cy="4328320"/>
          </a:xfrm>
        </p:spPr>
        <p:txBody>
          <a:bodyPr>
            <a:normAutofit fontScale="92500" lnSpcReduction="20000"/>
          </a:bodyPr>
          <a:lstStyle/>
          <a:p>
            <a:r>
              <a:rPr lang="en-US" dirty="0" smtClean="0"/>
              <a:t>Ephemeral </a:t>
            </a:r>
          </a:p>
          <a:p>
            <a:r>
              <a:rPr lang="en-US" dirty="0" smtClean="0"/>
              <a:t>Variable</a:t>
            </a:r>
          </a:p>
          <a:p>
            <a:r>
              <a:rPr lang="en-US" dirty="0" smtClean="0"/>
              <a:t>Discerned through prayer with knowledge and wisdom</a:t>
            </a:r>
          </a:p>
          <a:p>
            <a:pPr lvl="1"/>
            <a:r>
              <a:rPr lang="en-US" dirty="0" smtClean="0"/>
              <a:t>Cannot contradict Biblical righteousness</a:t>
            </a:r>
          </a:p>
          <a:p>
            <a:pPr lvl="1"/>
            <a:r>
              <a:rPr lang="en-US" dirty="0" smtClean="0"/>
              <a:t>Find where your passions and talents align</a:t>
            </a:r>
          </a:p>
          <a:p>
            <a:pPr lvl="1"/>
            <a:r>
              <a:rPr lang="en-US" dirty="0" smtClean="0"/>
              <a:t>Don’t try to go through closed doors</a:t>
            </a:r>
          </a:p>
          <a:p>
            <a:r>
              <a:rPr lang="en-US" dirty="0" smtClean="0"/>
              <a:t>Includes working hard to earn the success</a:t>
            </a:r>
          </a:p>
          <a:p>
            <a:r>
              <a:rPr lang="en-US" dirty="0" smtClean="0"/>
              <a:t>Toil</a:t>
            </a:r>
            <a:endParaRPr lang="en-US" dirty="0"/>
          </a:p>
        </p:txBody>
      </p:sp>
      <p:sp>
        <p:nvSpPr>
          <p:cNvPr id="8" name="TextBox 7"/>
          <p:cNvSpPr txBox="1"/>
          <p:nvPr/>
        </p:nvSpPr>
        <p:spPr>
          <a:xfrm>
            <a:off x="4978039" y="6195367"/>
            <a:ext cx="4316568" cy="461665"/>
          </a:xfrm>
          <a:prstGeom prst="rect">
            <a:avLst/>
          </a:prstGeom>
          <a:noFill/>
        </p:spPr>
        <p:txBody>
          <a:bodyPr wrap="square" rtlCol="0">
            <a:spAutoFit/>
          </a:bodyPr>
          <a:lstStyle/>
          <a:p>
            <a:pPr algn="ctr"/>
            <a:r>
              <a:rPr lang="en-US" sz="2400" dirty="0" smtClean="0"/>
              <a:t>1 Timothy 4:8-10</a:t>
            </a:r>
            <a:r>
              <a:rPr lang="en-US" sz="2400" dirty="0" smtClean="0">
                <a:solidFill>
                  <a:srgbClr val="FF0000"/>
                </a:solidFill>
                <a:sym typeface="Wingdings" panose="05000000000000000000" pitchFamily="2" charset="2"/>
              </a:rPr>
              <a:t>Go read this</a:t>
            </a:r>
            <a:endParaRPr lang="en-US" sz="2400" dirty="0">
              <a:solidFill>
                <a:srgbClr val="FF0000"/>
              </a:solidFill>
            </a:endParaRPr>
          </a:p>
        </p:txBody>
      </p:sp>
    </p:spTree>
    <p:extLst>
      <p:ext uri="{BB962C8B-B14F-4D97-AF65-F5344CB8AC3E}">
        <p14:creationId xmlns:p14="http://schemas.microsoft.com/office/powerpoint/2010/main" val="1022176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Reflect</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smtClean="0">
                <a:solidFill>
                  <a:srgbClr val="FF0000"/>
                </a:solidFill>
              </a:rPr>
              <a:t>What does it mean to “live a life worthy of that to which you have been called” as the Bible says?</a:t>
            </a:r>
            <a:endParaRPr lang="en-US" dirty="0">
              <a:solidFill>
                <a:srgbClr val="FF0000"/>
              </a:solidFill>
            </a:endParaRPr>
          </a:p>
          <a:p>
            <a:r>
              <a:rPr lang="en-US" dirty="0">
                <a:solidFill>
                  <a:srgbClr val="FF0000"/>
                </a:solidFill>
              </a:rPr>
              <a:t>How are you using your aims to achieve your purpose? </a:t>
            </a:r>
            <a:endParaRPr lang="en-US" dirty="0" smtClean="0">
              <a:solidFill>
                <a:srgbClr val="FF0000"/>
              </a:solidFill>
            </a:endParaRPr>
          </a:p>
          <a:p>
            <a:r>
              <a:rPr lang="en-US" dirty="0" smtClean="0">
                <a:solidFill>
                  <a:srgbClr val="FF0000"/>
                </a:solidFill>
              </a:rPr>
              <a:t>How </a:t>
            </a:r>
            <a:r>
              <a:rPr lang="en-US" dirty="0">
                <a:solidFill>
                  <a:srgbClr val="FF0000"/>
                </a:solidFill>
              </a:rPr>
              <a:t>will you use aims in the future, like your job, to achieve your purpose? </a:t>
            </a:r>
            <a:endParaRPr lang="en-US" dirty="0" smtClean="0">
              <a:solidFill>
                <a:srgbClr val="FF0000"/>
              </a:solidFill>
            </a:endParaRPr>
          </a:p>
          <a:p>
            <a:pPr marL="0" indent="0">
              <a:buNone/>
            </a:pPr>
            <a:r>
              <a:rPr lang="en-US" dirty="0" smtClean="0">
                <a:solidFill>
                  <a:srgbClr val="FF0000"/>
                </a:solidFill>
              </a:rPr>
              <a:t>My 3ish </a:t>
            </a:r>
            <a:r>
              <a:rPr lang="en-US" dirty="0">
                <a:solidFill>
                  <a:srgbClr val="FF0000"/>
                </a:solidFill>
              </a:rPr>
              <a:t>missions in my job: </a:t>
            </a:r>
            <a:endParaRPr lang="en-US" dirty="0" smtClean="0">
              <a:solidFill>
                <a:srgbClr val="FF0000"/>
              </a:solidFill>
            </a:endParaRPr>
          </a:p>
          <a:p>
            <a:pPr marL="514350" indent="-514350">
              <a:buFont typeface="+mj-lt"/>
              <a:buAutoNum type="arabicPeriod"/>
            </a:pPr>
            <a:r>
              <a:rPr lang="en-US" dirty="0" smtClean="0">
                <a:solidFill>
                  <a:srgbClr val="FF0000"/>
                </a:solidFill>
              </a:rPr>
              <a:t>Be a light </a:t>
            </a:r>
            <a:r>
              <a:rPr lang="en-US" dirty="0">
                <a:solidFill>
                  <a:srgbClr val="FF0000"/>
                </a:solidFill>
              </a:rPr>
              <a:t>to my </a:t>
            </a:r>
            <a:r>
              <a:rPr lang="en-US" dirty="0" smtClean="0">
                <a:solidFill>
                  <a:srgbClr val="FF0000"/>
                </a:solidFill>
              </a:rPr>
              <a:t>coworkers</a:t>
            </a:r>
          </a:p>
          <a:p>
            <a:pPr marL="514350" indent="-514350">
              <a:buFont typeface="+mj-lt"/>
              <a:buAutoNum type="arabicPeriod"/>
            </a:pPr>
            <a:r>
              <a:rPr lang="en-US" dirty="0" smtClean="0">
                <a:solidFill>
                  <a:srgbClr val="FF0000"/>
                </a:solidFill>
              </a:rPr>
              <a:t>Encourage all the churches I go to</a:t>
            </a:r>
          </a:p>
          <a:p>
            <a:pPr marL="514350" indent="-514350">
              <a:buFont typeface="+mj-lt"/>
              <a:buAutoNum type="arabicPeriod"/>
            </a:pPr>
            <a:r>
              <a:rPr lang="en-US" dirty="0" smtClean="0">
                <a:solidFill>
                  <a:srgbClr val="FF0000"/>
                </a:solidFill>
              </a:rPr>
              <a:t>Learn </a:t>
            </a:r>
            <a:r>
              <a:rPr lang="en-US" dirty="0">
                <a:solidFill>
                  <a:srgbClr val="FF0000"/>
                </a:solidFill>
              </a:rPr>
              <a:t>from everyone I </a:t>
            </a:r>
            <a:r>
              <a:rPr lang="en-US" dirty="0" smtClean="0">
                <a:solidFill>
                  <a:srgbClr val="FF0000"/>
                </a:solidFill>
              </a:rPr>
              <a:t>meet</a:t>
            </a:r>
          </a:p>
          <a:p>
            <a:pPr marL="0" indent="0">
              <a:buNone/>
            </a:pPr>
            <a:r>
              <a:rPr lang="en-US" dirty="0" smtClean="0">
                <a:solidFill>
                  <a:srgbClr val="FF0000"/>
                </a:solidFill>
              </a:rPr>
              <a:t>(4. Fund missionaries and use some of my time-off to do mission trips)</a:t>
            </a:r>
            <a:endParaRPr lang="en-US" dirty="0"/>
          </a:p>
        </p:txBody>
      </p:sp>
    </p:spTree>
    <p:extLst>
      <p:ext uri="{BB962C8B-B14F-4D97-AF65-F5344CB8AC3E}">
        <p14:creationId xmlns:p14="http://schemas.microsoft.com/office/powerpoint/2010/main" val="1340406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and Aim by Solomon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Ecclesiastes 3:9- 15</a:t>
            </a:r>
          </a:p>
          <a:p>
            <a:pPr marL="0" indent="0">
              <a:buNone/>
            </a:pPr>
            <a:r>
              <a:rPr lang="en-US" dirty="0" smtClean="0"/>
              <a:t>“What gain has the worker from his toil?</a:t>
            </a:r>
            <a:r>
              <a:rPr lang="en-US" baseline="30000" dirty="0" smtClean="0"/>
              <a:t> </a:t>
            </a:r>
            <a:r>
              <a:rPr lang="en-US" dirty="0" smtClean="0"/>
              <a:t>I have seen the </a:t>
            </a:r>
            <a:r>
              <a:rPr lang="en-US" b="1" dirty="0" smtClean="0"/>
              <a:t>business that God has given to the children of man to be busy with.</a:t>
            </a:r>
            <a:r>
              <a:rPr lang="en-US" baseline="30000" dirty="0" smtClean="0"/>
              <a:t> </a:t>
            </a:r>
            <a:r>
              <a:rPr lang="en-US" dirty="0" smtClean="0"/>
              <a:t>He has made everything beautiful in its time. Also, </a:t>
            </a:r>
            <a:r>
              <a:rPr lang="en-US" b="1" dirty="0" smtClean="0"/>
              <a:t>he has put eternity into man's heart</a:t>
            </a:r>
            <a:r>
              <a:rPr lang="en-US" dirty="0" smtClean="0"/>
              <a:t>, yet so that he cannot find out what God has done from the beginning to the end.</a:t>
            </a:r>
            <a:r>
              <a:rPr lang="en-US" baseline="30000" dirty="0" smtClean="0"/>
              <a:t> </a:t>
            </a:r>
            <a:r>
              <a:rPr lang="en-US" dirty="0" smtClean="0"/>
              <a:t>I perceived that there is nothing better for them than to </a:t>
            </a:r>
            <a:r>
              <a:rPr lang="en-US" b="1" dirty="0" smtClean="0"/>
              <a:t>be joyful and to do good as long as they live; also that everyone should eat and drink and take pleasure in all his toil—this is God's gift to man.</a:t>
            </a:r>
          </a:p>
          <a:p>
            <a:pPr marL="0" indent="0">
              <a:buNone/>
            </a:pPr>
            <a:r>
              <a:rPr lang="en-US" dirty="0" smtClean="0"/>
              <a:t>I perceived that whatever God does endures forever; nothing can be added to it, nor anything taken from it. God has done it, so that people fear before him. That which is, already has been; that which is to be, already has been; and God seeks what has been driven away.”</a:t>
            </a:r>
          </a:p>
          <a:p>
            <a:pPr marL="0" indent="0">
              <a:buNone/>
            </a:pPr>
            <a:endParaRPr lang="en-US" dirty="0"/>
          </a:p>
        </p:txBody>
      </p:sp>
      <p:sp>
        <p:nvSpPr>
          <p:cNvPr id="4" name="TextBox 3"/>
          <p:cNvSpPr txBox="1"/>
          <p:nvPr/>
        </p:nvSpPr>
        <p:spPr>
          <a:xfrm>
            <a:off x="838200" y="5925986"/>
            <a:ext cx="10515600" cy="923330"/>
          </a:xfrm>
          <a:prstGeom prst="rect">
            <a:avLst/>
          </a:prstGeom>
          <a:noFill/>
        </p:spPr>
        <p:txBody>
          <a:bodyPr wrap="square" rtlCol="0">
            <a:spAutoFit/>
          </a:bodyPr>
          <a:lstStyle/>
          <a:p>
            <a:pPr algn="ctr"/>
            <a:r>
              <a:rPr lang="en-US" dirty="0" smtClean="0">
                <a:solidFill>
                  <a:srgbClr val="FF0000"/>
                </a:solidFill>
              </a:rPr>
              <a:t>EVERYONE SHOULD STUDY ECCLESIASTES, ESPECIALLY SENIORS!!! </a:t>
            </a:r>
          </a:p>
          <a:p>
            <a:pPr algn="ctr"/>
            <a:r>
              <a:rPr lang="en-US" dirty="0" smtClean="0">
                <a:solidFill>
                  <a:srgbClr val="FF0000"/>
                </a:solidFill>
              </a:rPr>
              <a:t>TA did a Breakaway series, but his series at Vertical Ministries (Baylor’s Breakaway) was better in my opinion. Find other resources, too.</a:t>
            </a:r>
            <a:endParaRPr lang="en-US" dirty="0">
              <a:solidFill>
                <a:srgbClr val="FF0000"/>
              </a:solidFill>
            </a:endParaRPr>
          </a:p>
        </p:txBody>
      </p:sp>
    </p:spTree>
    <p:extLst>
      <p:ext uri="{BB962C8B-B14F-4D97-AF65-F5344CB8AC3E}">
        <p14:creationId xmlns:p14="http://schemas.microsoft.com/office/powerpoint/2010/main" val="7810601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9272588" y="1955183"/>
            <a:ext cx="2082800" cy="71838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39788" y="1946650"/>
            <a:ext cx="2082800" cy="7183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98537" y="2092424"/>
            <a:ext cx="1765300" cy="369332"/>
          </a:xfrm>
          <a:prstGeom prst="rect">
            <a:avLst/>
          </a:prstGeom>
          <a:noFill/>
        </p:spPr>
        <p:txBody>
          <a:bodyPr wrap="square" rtlCol="0">
            <a:spAutoFit/>
          </a:bodyPr>
          <a:lstStyle/>
          <a:p>
            <a:pPr algn="ctr"/>
            <a:r>
              <a:rPr lang="en-US" b="1" dirty="0" smtClean="0"/>
              <a:t>AIM</a:t>
            </a:r>
            <a:endParaRPr lang="en-US" b="1" dirty="0"/>
          </a:p>
        </p:txBody>
      </p:sp>
      <p:sp>
        <p:nvSpPr>
          <p:cNvPr id="10" name="TextBox 9"/>
          <p:cNvSpPr txBox="1"/>
          <p:nvPr/>
        </p:nvSpPr>
        <p:spPr>
          <a:xfrm>
            <a:off x="9431338" y="2129710"/>
            <a:ext cx="1765300" cy="369332"/>
          </a:xfrm>
          <a:prstGeom prst="rect">
            <a:avLst/>
          </a:prstGeom>
          <a:noFill/>
        </p:spPr>
        <p:txBody>
          <a:bodyPr wrap="square" rtlCol="0">
            <a:spAutoFit/>
          </a:bodyPr>
          <a:lstStyle/>
          <a:p>
            <a:pPr algn="ctr"/>
            <a:r>
              <a:rPr lang="en-US" b="1" dirty="0" smtClean="0"/>
              <a:t>PURPOSE</a:t>
            </a:r>
            <a:endParaRPr lang="en-US" b="1" dirty="0"/>
          </a:p>
        </p:txBody>
      </p:sp>
      <p:sp>
        <p:nvSpPr>
          <p:cNvPr id="18" name="Title 1"/>
          <p:cNvSpPr>
            <a:spLocks noGrp="1"/>
          </p:cNvSpPr>
          <p:nvPr>
            <p:ph type="title"/>
          </p:nvPr>
        </p:nvSpPr>
        <p:spPr>
          <a:xfrm>
            <a:off x="839788" y="365125"/>
            <a:ext cx="10515600" cy="1325563"/>
          </a:xfrm>
        </p:spPr>
        <p:txBody>
          <a:bodyPr>
            <a:normAutofit fontScale="90000"/>
          </a:bodyPr>
          <a:lstStyle/>
          <a:p>
            <a:r>
              <a:rPr lang="en-US" dirty="0" smtClean="0"/>
              <a:t>Achieving your aims does not equal achieving your purpose. Your aims must be within your purpose</a:t>
            </a:r>
            <a:endParaRPr lang="en-US" dirty="0"/>
          </a:p>
        </p:txBody>
      </p:sp>
      <p:sp>
        <p:nvSpPr>
          <p:cNvPr id="20" name="Rounded Rectangle 19"/>
          <p:cNvSpPr/>
          <p:nvPr/>
        </p:nvSpPr>
        <p:spPr>
          <a:xfrm>
            <a:off x="3328988" y="1946650"/>
            <a:ext cx="2082800" cy="718387"/>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487737" y="2092424"/>
            <a:ext cx="1765300" cy="369332"/>
          </a:xfrm>
          <a:prstGeom prst="rect">
            <a:avLst/>
          </a:prstGeom>
          <a:noFill/>
        </p:spPr>
        <p:txBody>
          <a:bodyPr wrap="square" rtlCol="0">
            <a:spAutoFit/>
          </a:bodyPr>
          <a:lstStyle/>
          <a:p>
            <a:pPr algn="ctr"/>
            <a:r>
              <a:rPr lang="en-US" b="1" dirty="0" smtClean="0"/>
              <a:t>AIM</a:t>
            </a:r>
            <a:endParaRPr lang="en-US" b="1" dirty="0"/>
          </a:p>
        </p:txBody>
      </p:sp>
      <p:sp>
        <p:nvSpPr>
          <p:cNvPr id="22" name="Rounded Rectangle 21"/>
          <p:cNvSpPr/>
          <p:nvPr/>
        </p:nvSpPr>
        <p:spPr>
          <a:xfrm>
            <a:off x="5813425" y="1955183"/>
            <a:ext cx="2082800" cy="718387"/>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972174" y="2100957"/>
            <a:ext cx="1765300" cy="369332"/>
          </a:xfrm>
          <a:prstGeom prst="rect">
            <a:avLst/>
          </a:prstGeom>
          <a:noFill/>
        </p:spPr>
        <p:txBody>
          <a:bodyPr wrap="square" rtlCol="0">
            <a:spAutoFit/>
          </a:bodyPr>
          <a:lstStyle/>
          <a:p>
            <a:pPr algn="ctr"/>
            <a:r>
              <a:rPr lang="en-US" b="1" dirty="0" smtClean="0"/>
              <a:t>AIM</a:t>
            </a:r>
            <a:endParaRPr lang="en-US" b="1" dirty="0"/>
          </a:p>
        </p:txBody>
      </p:sp>
      <p:sp>
        <p:nvSpPr>
          <p:cNvPr id="24" name="TextBox 23"/>
          <p:cNvSpPr txBox="1"/>
          <p:nvPr/>
        </p:nvSpPr>
        <p:spPr>
          <a:xfrm>
            <a:off x="2890838" y="1904129"/>
            <a:ext cx="465137" cy="769441"/>
          </a:xfrm>
          <a:prstGeom prst="rect">
            <a:avLst/>
          </a:prstGeom>
          <a:noFill/>
        </p:spPr>
        <p:txBody>
          <a:bodyPr wrap="square" rtlCol="0">
            <a:spAutoFit/>
          </a:bodyPr>
          <a:lstStyle/>
          <a:p>
            <a:pPr algn="ctr"/>
            <a:r>
              <a:rPr lang="en-US" sz="4400" b="1" dirty="0" smtClean="0"/>
              <a:t>+</a:t>
            </a:r>
            <a:endParaRPr lang="en-US" sz="4400" b="1" dirty="0"/>
          </a:p>
        </p:txBody>
      </p:sp>
      <p:sp>
        <p:nvSpPr>
          <p:cNvPr id="25" name="TextBox 24"/>
          <p:cNvSpPr txBox="1"/>
          <p:nvPr/>
        </p:nvSpPr>
        <p:spPr>
          <a:xfrm>
            <a:off x="5380038" y="1892369"/>
            <a:ext cx="465137" cy="769441"/>
          </a:xfrm>
          <a:prstGeom prst="rect">
            <a:avLst/>
          </a:prstGeom>
          <a:noFill/>
        </p:spPr>
        <p:txBody>
          <a:bodyPr wrap="square" rtlCol="0">
            <a:spAutoFit/>
          </a:bodyPr>
          <a:lstStyle/>
          <a:p>
            <a:pPr algn="ctr"/>
            <a:r>
              <a:rPr lang="en-US" sz="4400" b="1" dirty="0" smtClean="0"/>
              <a:t>+</a:t>
            </a:r>
            <a:endParaRPr lang="en-US" sz="4400" b="1" dirty="0"/>
          </a:p>
        </p:txBody>
      </p:sp>
      <p:sp>
        <p:nvSpPr>
          <p:cNvPr id="26" name="TextBox 25"/>
          <p:cNvSpPr txBox="1"/>
          <p:nvPr/>
        </p:nvSpPr>
        <p:spPr>
          <a:xfrm>
            <a:off x="8351838" y="1714211"/>
            <a:ext cx="465137" cy="1200329"/>
          </a:xfrm>
          <a:prstGeom prst="rect">
            <a:avLst/>
          </a:prstGeom>
          <a:noFill/>
        </p:spPr>
        <p:txBody>
          <a:bodyPr wrap="square" rtlCol="0">
            <a:spAutoFit/>
          </a:bodyPr>
          <a:lstStyle/>
          <a:p>
            <a:pPr algn="ctr"/>
            <a:r>
              <a:rPr lang="en-US" sz="7200" b="1" dirty="0" smtClean="0"/>
              <a:t>≠</a:t>
            </a:r>
            <a:endParaRPr lang="en-US" sz="7200" b="1" dirty="0"/>
          </a:p>
        </p:txBody>
      </p:sp>
      <p:sp>
        <p:nvSpPr>
          <p:cNvPr id="27" name="Oval 26"/>
          <p:cNvSpPr/>
          <p:nvPr/>
        </p:nvSpPr>
        <p:spPr>
          <a:xfrm>
            <a:off x="4157266" y="3103165"/>
            <a:ext cx="3880644" cy="346715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214938" y="3348910"/>
            <a:ext cx="1765300" cy="369332"/>
          </a:xfrm>
          <a:prstGeom prst="rect">
            <a:avLst/>
          </a:prstGeom>
          <a:noFill/>
        </p:spPr>
        <p:txBody>
          <a:bodyPr wrap="square" rtlCol="0">
            <a:spAutoFit/>
          </a:bodyPr>
          <a:lstStyle/>
          <a:p>
            <a:pPr algn="ctr"/>
            <a:r>
              <a:rPr lang="en-US" b="1" dirty="0" smtClean="0">
                <a:solidFill>
                  <a:schemeClr val="bg1"/>
                </a:solidFill>
              </a:rPr>
              <a:t>PURPOSE</a:t>
            </a:r>
            <a:endParaRPr lang="en-US" b="1" dirty="0">
              <a:solidFill>
                <a:schemeClr val="bg1"/>
              </a:solidFill>
            </a:endParaRPr>
          </a:p>
        </p:txBody>
      </p:sp>
      <p:sp>
        <p:nvSpPr>
          <p:cNvPr id="29" name="Oval 28"/>
          <p:cNvSpPr/>
          <p:nvPr/>
        </p:nvSpPr>
        <p:spPr>
          <a:xfrm>
            <a:off x="4795838" y="3874233"/>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795838" y="4058761"/>
            <a:ext cx="838200" cy="369332"/>
          </a:xfrm>
          <a:prstGeom prst="rect">
            <a:avLst/>
          </a:prstGeom>
          <a:noFill/>
        </p:spPr>
        <p:txBody>
          <a:bodyPr wrap="square" rtlCol="0">
            <a:spAutoFit/>
          </a:bodyPr>
          <a:lstStyle/>
          <a:p>
            <a:pPr algn="ctr"/>
            <a:r>
              <a:rPr lang="en-US" b="1" dirty="0" smtClean="0"/>
              <a:t>AIM</a:t>
            </a:r>
            <a:endParaRPr lang="en-US" b="1" dirty="0"/>
          </a:p>
        </p:txBody>
      </p:sp>
      <p:grpSp>
        <p:nvGrpSpPr>
          <p:cNvPr id="52" name="Group 51"/>
          <p:cNvGrpSpPr/>
          <p:nvPr/>
        </p:nvGrpSpPr>
        <p:grpSpPr>
          <a:xfrm>
            <a:off x="5624712" y="4269956"/>
            <a:ext cx="838200" cy="740490"/>
            <a:chOff x="5624712" y="4269956"/>
            <a:chExt cx="838200" cy="740490"/>
          </a:xfrm>
        </p:grpSpPr>
        <p:sp>
          <p:nvSpPr>
            <p:cNvPr id="31" name="Oval 30"/>
            <p:cNvSpPr/>
            <p:nvPr/>
          </p:nvSpPr>
          <p:spPr>
            <a:xfrm>
              <a:off x="5624712" y="4269956"/>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624712" y="4454484"/>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51" name="Group 50"/>
          <p:cNvGrpSpPr/>
          <p:nvPr/>
        </p:nvGrpSpPr>
        <p:grpSpPr>
          <a:xfrm>
            <a:off x="7086601" y="4710943"/>
            <a:ext cx="838200" cy="740490"/>
            <a:chOff x="7086601" y="4710943"/>
            <a:chExt cx="838200" cy="740490"/>
          </a:xfrm>
        </p:grpSpPr>
        <p:sp>
          <p:nvSpPr>
            <p:cNvPr id="33" name="Oval 32"/>
            <p:cNvSpPr/>
            <p:nvPr/>
          </p:nvSpPr>
          <p:spPr>
            <a:xfrm>
              <a:off x="7086601" y="4710943"/>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086601" y="4895471"/>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56" name="Group 55"/>
          <p:cNvGrpSpPr/>
          <p:nvPr/>
        </p:nvGrpSpPr>
        <p:grpSpPr>
          <a:xfrm>
            <a:off x="4930776" y="4872668"/>
            <a:ext cx="838200" cy="740490"/>
            <a:chOff x="4930776" y="4872668"/>
            <a:chExt cx="838200" cy="740490"/>
          </a:xfrm>
        </p:grpSpPr>
        <p:sp>
          <p:nvSpPr>
            <p:cNvPr id="35" name="Oval 34"/>
            <p:cNvSpPr/>
            <p:nvPr/>
          </p:nvSpPr>
          <p:spPr>
            <a:xfrm>
              <a:off x="4930776" y="4872668"/>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930776" y="5057196"/>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54" name="Group 53"/>
          <p:cNvGrpSpPr/>
          <p:nvPr/>
        </p:nvGrpSpPr>
        <p:grpSpPr>
          <a:xfrm>
            <a:off x="5875338" y="5129249"/>
            <a:ext cx="838200" cy="740490"/>
            <a:chOff x="5875338" y="5129249"/>
            <a:chExt cx="838200" cy="740490"/>
          </a:xfrm>
        </p:grpSpPr>
        <p:sp>
          <p:nvSpPr>
            <p:cNvPr id="37" name="Oval 36"/>
            <p:cNvSpPr/>
            <p:nvPr/>
          </p:nvSpPr>
          <p:spPr>
            <a:xfrm>
              <a:off x="5875338" y="5129249"/>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875338" y="5313777"/>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49" name="Group 48"/>
          <p:cNvGrpSpPr/>
          <p:nvPr/>
        </p:nvGrpSpPr>
        <p:grpSpPr>
          <a:xfrm>
            <a:off x="6294438" y="3716853"/>
            <a:ext cx="838200" cy="740490"/>
            <a:chOff x="6294438" y="3716853"/>
            <a:chExt cx="838200" cy="740490"/>
          </a:xfrm>
        </p:grpSpPr>
        <p:sp>
          <p:nvSpPr>
            <p:cNvPr id="39" name="Oval 38"/>
            <p:cNvSpPr/>
            <p:nvPr/>
          </p:nvSpPr>
          <p:spPr>
            <a:xfrm>
              <a:off x="6294438" y="3716853"/>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6294438" y="3901381"/>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50" name="Group 49"/>
          <p:cNvGrpSpPr/>
          <p:nvPr/>
        </p:nvGrpSpPr>
        <p:grpSpPr>
          <a:xfrm>
            <a:off x="6942337" y="4077301"/>
            <a:ext cx="838200" cy="740490"/>
            <a:chOff x="6942337" y="4077301"/>
            <a:chExt cx="838200" cy="740490"/>
          </a:xfrm>
        </p:grpSpPr>
        <p:sp>
          <p:nvSpPr>
            <p:cNvPr id="41" name="Oval 40"/>
            <p:cNvSpPr/>
            <p:nvPr/>
          </p:nvSpPr>
          <p:spPr>
            <a:xfrm>
              <a:off x="6942337" y="4077301"/>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942337" y="4261829"/>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55" name="Group 54"/>
          <p:cNvGrpSpPr/>
          <p:nvPr/>
        </p:nvGrpSpPr>
        <p:grpSpPr>
          <a:xfrm>
            <a:off x="4314231" y="4472154"/>
            <a:ext cx="838200" cy="740490"/>
            <a:chOff x="4314231" y="4472154"/>
            <a:chExt cx="838200" cy="740490"/>
          </a:xfrm>
        </p:grpSpPr>
        <p:sp>
          <p:nvSpPr>
            <p:cNvPr id="43" name="Oval 42"/>
            <p:cNvSpPr/>
            <p:nvPr/>
          </p:nvSpPr>
          <p:spPr>
            <a:xfrm>
              <a:off x="4314231" y="4472154"/>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314231" y="4656682"/>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53" name="Group 52"/>
          <p:cNvGrpSpPr/>
          <p:nvPr/>
        </p:nvGrpSpPr>
        <p:grpSpPr>
          <a:xfrm>
            <a:off x="5150051" y="5711240"/>
            <a:ext cx="838200" cy="774388"/>
            <a:chOff x="5150051" y="5711240"/>
            <a:chExt cx="838200" cy="774388"/>
          </a:xfrm>
        </p:grpSpPr>
        <p:sp>
          <p:nvSpPr>
            <p:cNvPr id="45" name="Oval 44"/>
            <p:cNvSpPr/>
            <p:nvPr/>
          </p:nvSpPr>
          <p:spPr>
            <a:xfrm>
              <a:off x="5150051" y="5711240"/>
              <a:ext cx="838200" cy="774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150051" y="5895768"/>
              <a:ext cx="838200" cy="369332"/>
            </a:xfrm>
            <a:prstGeom prst="rect">
              <a:avLst/>
            </a:prstGeom>
            <a:noFill/>
          </p:spPr>
          <p:txBody>
            <a:bodyPr wrap="square" rtlCol="0">
              <a:spAutoFit/>
            </a:bodyPr>
            <a:lstStyle/>
            <a:p>
              <a:pPr algn="ctr"/>
              <a:r>
                <a:rPr lang="en-US" b="1" dirty="0" smtClean="0"/>
                <a:t>AIM</a:t>
              </a:r>
              <a:endParaRPr lang="en-US" b="1" dirty="0"/>
            </a:p>
          </p:txBody>
        </p:sp>
      </p:grpSp>
      <p:grpSp>
        <p:nvGrpSpPr>
          <p:cNvPr id="57" name="Group 56"/>
          <p:cNvGrpSpPr/>
          <p:nvPr/>
        </p:nvGrpSpPr>
        <p:grpSpPr>
          <a:xfrm>
            <a:off x="6667501" y="5266767"/>
            <a:ext cx="838200" cy="740490"/>
            <a:chOff x="6667501" y="5266767"/>
            <a:chExt cx="838200" cy="740490"/>
          </a:xfrm>
        </p:grpSpPr>
        <p:sp>
          <p:nvSpPr>
            <p:cNvPr id="47" name="Oval 46"/>
            <p:cNvSpPr/>
            <p:nvPr/>
          </p:nvSpPr>
          <p:spPr>
            <a:xfrm>
              <a:off x="6667501" y="5266767"/>
              <a:ext cx="838200" cy="740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667501" y="5451295"/>
              <a:ext cx="838200" cy="369332"/>
            </a:xfrm>
            <a:prstGeom prst="rect">
              <a:avLst/>
            </a:prstGeom>
            <a:noFill/>
          </p:spPr>
          <p:txBody>
            <a:bodyPr wrap="square" rtlCol="0">
              <a:spAutoFit/>
            </a:bodyPr>
            <a:lstStyle/>
            <a:p>
              <a:pPr algn="ctr"/>
              <a:r>
                <a:rPr lang="en-US" b="1" dirty="0" smtClean="0"/>
                <a:t>AIM</a:t>
              </a:r>
              <a:endParaRPr lang="en-US" b="1" dirty="0"/>
            </a:p>
          </p:txBody>
        </p:sp>
      </p:grpSp>
      <p:sp>
        <p:nvSpPr>
          <p:cNvPr id="2" name="TextBox 1"/>
          <p:cNvSpPr txBox="1"/>
          <p:nvPr/>
        </p:nvSpPr>
        <p:spPr>
          <a:xfrm>
            <a:off x="839788" y="3528508"/>
            <a:ext cx="2215384" cy="923330"/>
          </a:xfrm>
          <a:prstGeom prst="rect">
            <a:avLst/>
          </a:prstGeom>
          <a:noFill/>
        </p:spPr>
        <p:txBody>
          <a:bodyPr wrap="square" rtlCol="0">
            <a:spAutoFit/>
          </a:bodyPr>
          <a:lstStyle/>
          <a:p>
            <a:r>
              <a:rPr lang="en-US" dirty="0" smtClean="0">
                <a:solidFill>
                  <a:srgbClr val="FF0000"/>
                </a:solidFill>
              </a:rPr>
              <a:t>Do you have a proper view of purpose and aims?</a:t>
            </a:r>
            <a:endParaRPr lang="en-US" dirty="0">
              <a:solidFill>
                <a:srgbClr val="FF0000"/>
              </a:solidFill>
            </a:endParaRPr>
          </a:p>
        </p:txBody>
      </p:sp>
    </p:spTree>
    <p:extLst>
      <p:ext uri="{BB962C8B-B14F-4D97-AF65-F5344CB8AC3E}">
        <p14:creationId xmlns:p14="http://schemas.microsoft.com/office/powerpoint/2010/main" val="40161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4298</TotalTime>
  <Words>3604</Words>
  <Application>Microsoft Office PowerPoint</Application>
  <PresentationFormat>Widescreen</PresentationFormat>
  <Paragraphs>312</Paragraphs>
  <Slides>44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Wingdings</vt:lpstr>
      <vt:lpstr>Office Theme</vt:lpstr>
      <vt:lpstr>HUMILITY, ENDURANCE, &amp; SUCCESS</vt:lpstr>
      <vt:lpstr>Tonight’s Flow</vt:lpstr>
      <vt:lpstr>Parameters of Tonight’s Discussion</vt:lpstr>
      <vt:lpstr>SUCCESS</vt:lpstr>
      <vt:lpstr>Your aims cannot supersede your purpose.</vt:lpstr>
      <vt:lpstr>Success is achieving your desired:</vt:lpstr>
      <vt:lpstr>Reflect</vt:lpstr>
      <vt:lpstr>Purpose and Aim by Solomon</vt:lpstr>
      <vt:lpstr>Achieving your aims does not equal achieving your purpose. Your aims must be within your purpose</vt:lpstr>
      <vt:lpstr>How do we get from the Start to Success?</vt:lpstr>
      <vt:lpstr>HUMILITY</vt:lpstr>
      <vt:lpstr>Humility is not:</vt:lpstr>
      <vt:lpstr>Your Gifts and Their Source</vt:lpstr>
      <vt:lpstr>Reflect/Exercise</vt:lpstr>
      <vt:lpstr>Reflect/Exercise</vt:lpstr>
      <vt:lpstr>Promises to the Humble:</vt:lpstr>
      <vt:lpstr>Humility Rewarded at Work</vt:lpstr>
      <vt:lpstr>Reflect</vt:lpstr>
      <vt:lpstr>Humility Rewarded at Work</vt:lpstr>
      <vt:lpstr>Humility wars against:</vt:lpstr>
      <vt:lpstr>Ruthless Competition Example</vt:lpstr>
      <vt:lpstr>Humility Rewarded at Work</vt:lpstr>
      <vt:lpstr>Don’t Be a Doormat</vt:lpstr>
      <vt:lpstr>Humility Rewarded at Work – Don’t Be a Doormat</vt:lpstr>
      <vt:lpstr>ENDURANCE</vt:lpstr>
      <vt:lpstr>What endures?</vt:lpstr>
      <vt:lpstr>What do we endure?</vt:lpstr>
      <vt:lpstr>Endurance wars against:</vt:lpstr>
      <vt:lpstr>Entitlement Example</vt:lpstr>
      <vt:lpstr>Your Ability to Humbly Endure</vt:lpstr>
      <vt:lpstr> The World’s Inability to Humbly Endure </vt:lpstr>
      <vt:lpstr>Reflect </vt:lpstr>
      <vt:lpstr>THE WISDOM  OF MAN</vt:lpstr>
      <vt:lpstr>Reflect </vt:lpstr>
      <vt:lpstr>THE WISDOM  OF GOD</vt:lpstr>
      <vt:lpstr>The Gospel </vt:lpstr>
      <vt:lpstr>Reflect </vt:lpstr>
      <vt:lpstr>You, Christian</vt:lpstr>
      <vt:lpstr>Living Stone</vt:lpstr>
      <vt:lpstr>Stones of the Temple</vt:lpstr>
      <vt:lpstr>Reflect </vt:lpstr>
      <vt:lpstr>COME, LORD JESUS. AMEN.</vt:lpstr>
      <vt:lpstr>Bonus Studying </vt:lpstr>
      <vt:lpstr>Bonus Studying </vt:lpstr>
    </vt:vector>
  </TitlesOfParts>
  <Company>Manson Construction 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HUMILITY, ENDURANCE, &amp; SUCCESS</dc:title>
  <dc:creator>Hannah Huezo</dc:creator>
  <cp:lastModifiedBy>Hannah Huezo</cp:lastModifiedBy>
  <cp:revision>79</cp:revision>
  <dcterms:created xsi:type="dcterms:W3CDTF">2018-10-06T02:37:50Z</dcterms:created>
  <dcterms:modified xsi:type="dcterms:W3CDTF">2018-10-10T18:41:06Z</dcterms:modified>
</cp:coreProperties>
</file>