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8" r:id="rId2"/>
    <p:sldId id="268" r:id="rId3"/>
    <p:sldId id="289" r:id="rId4"/>
    <p:sldId id="284" r:id="rId5"/>
    <p:sldId id="275" r:id="rId6"/>
    <p:sldId id="278" r:id="rId7"/>
    <p:sldId id="279" r:id="rId8"/>
    <p:sldId id="277" r:id="rId9"/>
    <p:sldId id="263" r:id="rId10"/>
    <p:sldId id="264" r:id="rId11"/>
    <p:sldId id="265" r:id="rId12"/>
    <p:sldId id="283" r:id="rId13"/>
    <p:sldId id="304" r:id="rId14"/>
    <p:sldId id="258" r:id="rId15"/>
    <p:sldId id="276" r:id="rId16"/>
    <p:sldId id="298" r:id="rId17"/>
    <p:sldId id="282" r:id="rId18"/>
    <p:sldId id="280" r:id="rId19"/>
    <p:sldId id="316" r:id="rId20"/>
    <p:sldId id="266" r:id="rId21"/>
    <p:sldId id="288" r:id="rId22"/>
    <p:sldId id="273" r:id="rId23"/>
    <p:sldId id="274" r:id="rId24"/>
    <p:sldId id="295" r:id="rId25"/>
    <p:sldId id="297" r:id="rId26"/>
    <p:sldId id="281" r:id="rId27"/>
    <p:sldId id="290" r:id="rId28"/>
    <p:sldId id="294" r:id="rId29"/>
    <p:sldId id="291" r:id="rId30"/>
    <p:sldId id="307" r:id="rId31"/>
    <p:sldId id="299" r:id="rId32"/>
    <p:sldId id="300" r:id="rId33"/>
    <p:sldId id="310" r:id="rId34"/>
    <p:sldId id="311" r:id="rId35"/>
    <p:sldId id="312" r:id="rId36"/>
    <p:sldId id="313" r:id="rId37"/>
    <p:sldId id="314" r:id="rId38"/>
    <p:sldId id="315" r:id="rId39"/>
    <p:sldId id="309" r:id="rId40"/>
    <p:sldId id="301" r:id="rId41"/>
    <p:sldId id="30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80581" autoAdjust="0"/>
  </p:normalViewPr>
  <p:slideViewPr>
    <p:cSldViewPr snapToGrid="0">
      <p:cViewPr>
        <p:scale>
          <a:sx n="48" d="100"/>
          <a:sy n="48" d="100"/>
        </p:scale>
        <p:origin x="102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84ECC-DB54-4BDD-BD96-5EB8732515B9}" type="datetimeFigureOut">
              <a:rPr lang="en-US" smtClean="0"/>
              <a:t>9/22/2018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1C649-46B3-48E3-8112-A028DE78B71E}" type="slidenum">
              <a:rPr lang="en-US" smtClean="0"/>
              <a:t>‹#›</a:t>
            </a:fld>
            <a:endParaRPr lang="en-US"/>
          </a:p>
        </p:txBody>
      </p:sp>
    </p:spTree>
    <p:extLst>
      <p:ext uri="{BB962C8B-B14F-4D97-AF65-F5344CB8AC3E}">
        <p14:creationId xmlns:p14="http://schemas.microsoft.com/office/powerpoint/2010/main" val="82790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1</a:t>
            </a:fld>
            <a:endParaRPr lang="en-US"/>
          </a:p>
        </p:txBody>
      </p:sp>
    </p:spTree>
    <p:extLst>
      <p:ext uri="{BB962C8B-B14F-4D97-AF65-F5344CB8AC3E}">
        <p14:creationId xmlns:p14="http://schemas.microsoft.com/office/powerpoint/2010/main" val="2174942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include this?</a:t>
            </a:r>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33</a:t>
            </a:fld>
            <a:endParaRPr lang="en-US"/>
          </a:p>
        </p:txBody>
      </p:sp>
    </p:spTree>
    <p:extLst>
      <p:ext uri="{BB962C8B-B14F-4D97-AF65-F5344CB8AC3E}">
        <p14:creationId xmlns:p14="http://schemas.microsoft.com/office/powerpoint/2010/main" val="381930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Miracles [and sign gifts like speaking in tongues] seem to have dropped off at the end of the apostolic age.</a:t>
            </a:r>
          </a:p>
          <a:p>
            <a:r>
              <a:rPr lang="en-US" dirty="0" smtClean="0"/>
              <a:t>Miracles serve to authenticate the message which we now have set down in Scripture.</a:t>
            </a:r>
          </a:p>
          <a:p>
            <a:r>
              <a:rPr lang="en-US" dirty="0" smtClean="0"/>
              <a:t>The writing of Scripture has ceased.</a:t>
            </a:r>
          </a:p>
          <a:p>
            <a:r>
              <a:rPr lang="en-US" dirty="0" smtClean="0"/>
              <a:t>Therefore Miracles have ceased.</a:t>
            </a:r>
          </a:p>
          <a:p>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36</a:t>
            </a:fld>
            <a:endParaRPr lang="en-US"/>
          </a:p>
        </p:txBody>
      </p:sp>
    </p:spTree>
    <p:extLst>
      <p:ext uri="{BB962C8B-B14F-4D97-AF65-F5344CB8AC3E}">
        <p14:creationId xmlns:p14="http://schemas.microsoft.com/office/powerpoint/2010/main" val="174968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spacing</a:t>
            </a:r>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37</a:t>
            </a:fld>
            <a:endParaRPr lang="en-US"/>
          </a:p>
        </p:txBody>
      </p:sp>
    </p:spTree>
    <p:extLst>
      <p:ext uri="{BB962C8B-B14F-4D97-AF65-F5344CB8AC3E}">
        <p14:creationId xmlns:p14="http://schemas.microsoft.com/office/powerpoint/2010/main" val="58006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assumes that miracles are a </a:t>
            </a:r>
            <a:r>
              <a:rPr lang="en-US" u="sng" dirty="0" smtClean="0"/>
              <a:t>violation</a:t>
            </a:r>
            <a:r>
              <a:rPr lang="en-US" dirty="0" smtClean="0"/>
              <a:t> of the laws of nature.</a:t>
            </a:r>
          </a:p>
          <a:p>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9</a:t>
            </a:fld>
            <a:endParaRPr lang="en-US"/>
          </a:p>
        </p:txBody>
      </p:sp>
    </p:spTree>
    <p:extLst>
      <p:ext uri="{BB962C8B-B14F-4D97-AF65-F5344CB8AC3E}">
        <p14:creationId xmlns:p14="http://schemas.microsoft.com/office/powerpoint/2010/main" val="172122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Example: You play billiards and use science to predict ball’s motion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You hit the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cueball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….but then I grab 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200" dirty="0" smtClean="0"/>
              <a:t>Did we disprove science?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200" dirty="0" smtClean="0"/>
              <a:t>Supernatural influences are “outside the table”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AE1BF6C-5B4B-429A-ADA8-8FBE7AA30E62}" type="slidenum">
              <a:rPr lang="en-US" smtClean="0"/>
              <a:pPr/>
              <a:t>11</a:t>
            </a:fld>
            <a:endParaRPr lang="en-US"/>
          </a:p>
        </p:txBody>
      </p:sp>
    </p:spTree>
    <p:extLst>
      <p:ext uri="{BB962C8B-B14F-4D97-AF65-F5344CB8AC3E}">
        <p14:creationId xmlns:p14="http://schemas.microsoft.com/office/powerpoint/2010/main" val="181858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That wasn’t supposed to happen!!! Um…it’s a miracle!</a:t>
            </a:r>
          </a:p>
          <a:p>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15</a:t>
            </a:fld>
            <a:endParaRPr lang="en-US"/>
          </a:p>
        </p:txBody>
      </p:sp>
    </p:spTree>
    <p:extLst>
      <p:ext uri="{BB962C8B-B14F-4D97-AF65-F5344CB8AC3E}">
        <p14:creationId xmlns:p14="http://schemas.microsoft.com/office/powerpoint/2010/main" val="202644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Why do we get to do science at all?</a:t>
            </a:r>
          </a:p>
          <a:p>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16</a:t>
            </a:fld>
            <a:endParaRPr lang="en-US"/>
          </a:p>
        </p:txBody>
      </p:sp>
    </p:spTree>
    <p:extLst>
      <p:ext uri="{BB962C8B-B14F-4D97-AF65-F5344CB8AC3E}">
        <p14:creationId xmlns:p14="http://schemas.microsoft.com/office/powerpoint/2010/main" val="411380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wordy</a:t>
            </a:r>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17</a:t>
            </a:fld>
            <a:endParaRPr lang="en-US"/>
          </a:p>
        </p:txBody>
      </p:sp>
    </p:spTree>
    <p:extLst>
      <p:ext uri="{BB962C8B-B14F-4D97-AF65-F5344CB8AC3E}">
        <p14:creationId xmlns:p14="http://schemas.microsoft.com/office/powerpoint/2010/main" val="20944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 Jesus died by crucifixion.</a:t>
            </a:r>
          </a:p>
          <a:p>
            <a:r>
              <a:rPr lang="en-US" sz="1200" b="0" i="0" kern="1200" dirty="0" smtClean="0">
                <a:solidFill>
                  <a:schemeClr val="tx1"/>
                </a:solidFill>
                <a:effectLst/>
                <a:latin typeface="+mn-lt"/>
                <a:ea typeface="+mn-ea"/>
                <a:cs typeface="+mn-cs"/>
              </a:rPr>
              <a:t>2. He was buried.</a:t>
            </a:r>
          </a:p>
          <a:p>
            <a:r>
              <a:rPr lang="en-US" sz="1200" b="0" i="0" kern="1200" dirty="0" smtClean="0">
                <a:solidFill>
                  <a:schemeClr val="tx1"/>
                </a:solidFill>
                <a:effectLst/>
                <a:latin typeface="+mn-lt"/>
                <a:ea typeface="+mn-ea"/>
                <a:cs typeface="+mn-cs"/>
              </a:rPr>
              <a:t>3. His death caused the disciples to despair and lose hope.</a:t>
            </a:r>
          </a:p>
          <a:p>
            <a:r>
              <a:rPr lang="en-US" sz="1200" b="0" i="0" kern="1200" dirty="0" smtClean="0">
                <a:solidFill>
                  <a:schemeClr val="tx1"/>
                </a:solidFill>
                <a:effectLst/>
                <a:latin typeface="+mn-lt"/>
                <a:ea typeface="+mn-ea"/>
                <a:cs typeface="+mn-cs"/>
              </a:rPr>
              <a:t>4. The tomb was empty (the most contested).</a:t>
            </a:r>
          </a:p>
          <a:p>
            <a:r>
              <a:rPr lang="en-US" sz="1200" b="0" i="0" kern="1200" dirty="0" smtClean="0">
                <a:solidFill>
                  <a:schemeClr val="tx1"/>
                </a:solidFill>
                <a:effectLst/>
                <a:latin typeface="+mn-lt"/>
                <a:ea typeface="+mn-ea"/>
                <a:cs typeface="+mn-cs"/>
              </a:rPr>
              <a:t>5. The disciples had experiences which </a:t>
            </a:r>
            <a:r>
              <a:rPr lang="en-US" sz="1200" b="0" i="1" kern="1200" dirty="0" smtClean="0">
                <a:solidFill>
                  <a:schemeClr val="tx1"/>
                </a:solidFill>
                <a:effectLst/>
                <a:latin typeface="+mn-lt"/>
                <a:ea typeface="+mn-ea"/>
                <a:cs typeface="+mn-cs"/>
              </a:rPr>
              <a:t>they believed</a:t>
            </a:r>
            <a:r>
              <a:rPr lang="en-US" sz="1200" b="0" i="0" kern="1200" dirty="0" smtClean="0">
                <a:solidFill>
                  <a:schemeClr val="tx1"/>
                </a:solidFill>
                <a:effectLst/>
                <a:latin typeface="+mn-lt"/>
                <a:ea typeface="+mn-ea"/>
                <a:cs typeface="+mn-cs"/>
              </a:rPr>
              <a:t> were literal appearances of the risen Jesus (the most important proof).</a:t>
            </a:r>
          </a:p>
          <a:p>
            <a:r>
              <a:rPr lang="en-US" sz="1200" b="0" i="0" kern="1200" dirty="0" smtClean="0">
                <a:solidFill>
                  <a:schemeClr val="tx1"/>
                </a:solidFill>
                <a:effectLst/>
                <a:latin typeface="+mn-lt"/>
                <a:ea typeface="+mn-ea"/>
                <a:cs typeface="+mn-cs"/>
              </a:rPr>
              <a:t>6. The disciples were transformed from doubters to bold proclaimers.</a:t>
            </a:r>
          </a:p>
          <a:p>
            <a:r>
              <a:rPr lang="en-US" sz="1200" b="0" i="0" kern="1200" dirty="0" smtClean="0">
                <a:solidFill>
                  <a:schemeClr val="tx1"/>
                </a:solidFill>
                <a:effectLst/>
                <a:latin typeface="+mn-lt"/>
                <a:ea typeface="+mn-ea"/>
                <a:cs typeface="+mn-cs"/>
              </a:rPr>
              <a:t>7. The resurrection was the central message.</a:t>
            </a:r>
          </a:p>
          <a:p>
            <a:r>
              <a:rPr lang="en-US" sz="1200" b="0" i="0" kern="1200" dirty="0" smtClean="0">
                <a:solidFill>
                  <a:schemeClr val="tx1"/>
                </a:solidFill>
                <a:effectLst/>
                <a:latin typeface="+mn-lt"/>
                <a:ea typeface="+mn-ea"/>
                <a:cs typeface="+mn-cs"/>
              </a:rPr>
              <a:t>8. They preached the message of Jesus’ resurrection in Jerusalem.</a:t>
            </a:r>
          </a:p>
          <a:p>
            <a:r>
              <a:rPr lang="en-US" sz="1200" b="0" i="0" kern="1200" dirty="0" smtClean="0">
                <a:solidFill>
                  <a:schemeClr val="tx1"/>
                </a:solidFill>
                <a:effectLst/>
                <a:latin typeface="+mn-lt"/>
                <a:ea typeface="+mn-ea"/>
                <a:cs typeface="+mn-cs"/>
              </a:rPr>
              <a:t>9. The Church was born and grew.</a:t>
            </a:r>
          </a:p>
          <a:p>
            <a:r>
              <a:rPr lang="en-US" sz="1200" b="0" i="0" kern="1200" dirty="0" smtClean="0">
                <a:solidFill>
                  <a:schemeClr val="tx1"/>
                </a:solidFill>
                <a:effectLst/>
                <a:latin typeface="+mn-lt"/>
                <a:ea typeface="+mn-ea"/>
                <a:cs typeface="+mn-cs"/>
              </a:rPr>
              <a:t>10. Orthodox Jews who believed in Christ made Sunday their primary day of worship.</a:t>
            </a:r>
          </a:p>
          <a:p>
            <a:r>
              <a:rPr lang="en-US" sz="1200" b="0" i="0" kern="1200" dirty="0" smtClean="0">
                <a:solidFill>
                  <a:schemeClr val="tx1"/>
                </a:solidFill>
                <a:effectLst/>
                <a:latin typeface="+mn-lt"/>
                <a:ea typeface="+mn-ea"/>
                <a:cs typeface="+mn-cs"/>
              </a:rPr>
              <a:t>11. James was converted to the faith when he saw the resurrected Jesus (James was a family skeptic).</a:t>
            </a:r>
          </a:p>
          <a:p>
            <a:r>
              <a:rPr lang="en-US" sz="1200" b="0" i="0" kern="1200" dirty="0" smtClean="0">
                <a:solidFill>
                  <a:schemeClr val="tx1"/>
                </a:solidFill>
                <a:effectLst/>
                <a:latin typeface="+mn-lt"/>
                <a:ea typeface="+mn-ea"/>
                <a:cs typeface="+mn-cs"/>
              </a:rPr>
              <a:t>12. Paul was converted to the faith (Paul was an outsider skeptic).</a:t>
            </a:r>
          </a:p>
          <a:p>
            <a:r>
              <a:rPr lang="en-US" dirty="0" smtClean="0"/>
              <a:t>http://www3.telus.net/trbrooks/garyhabermas.htm </a:t>
            </a:r>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20</a:t>
            </a:fld>
            <a:endParaRPr lang="en-US"/>
          </a:p>
        </p:txBody>
      </p:sp>
    </p:spTree>
    <p:extLst>
      <p:ext uri="{BB962C8B-B14F-4D97-AF65-F5344CB8AC3E}">
        <p14:creationId xmlns:p14="http://schemas.microsoft.com/office/powerpoint/2010/main" val="28695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27</a:t>
            </a:fld>
            <a:endParaRPr lang="en-US"/>
          </a:p>
        </p:txBody>
      </p:sp>
    </p:spTree>
    <p:extLst>
      <p:ext uri="{BB962C8B-B14F-4D97-AF65-F5344CB8AC3E}">
        <p14:creationId xmlns:p14="http://schemas.microsoft.com/office/powerpoint/2010/main" val="76042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from </a:t>
            </a:r>
            <a:r>
              <a:rPr lang="en-US" dirty="0" err="1" smtClean="0"/>
              <a:t>Grudem</a:t>
            </a:r>
            <a:r>
              <a:rPr lang="en-US" dirty="0" smtClean="0"/>
              <a:t> book</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8411C649-46B3-48E3-8112-A028DE78B71E}" type="slidenum">
              <a:rPr lang="en-US" smtClean="0"/>
              <a:t>29</a:t>
            </a:fld>
            <a:endParaRPr lang="en-US"/>
          </a:p>
        </p:txBody>
      </p:sp>
    </p:spTree>
    <p:extLst>
      <p:ext uri="{BB962C8B-B14F-4D97-AF65-F5344CB8AC3E}">
        <p14:creationId xmlns:p14="http://schemas.microsoft.com/office/powerpoint/2010/main" val="218822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6354D2-8B77-4019-AE64-06350435720A}" type="datetime1">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371094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85201-74C9-4056-AB2D-3B1FD5D578E2}" type="datetime1">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138831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C5076-5BA9-4038-9503-FC82D8DC786C}" type="datetime1">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377545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5F923-7E1A-47C4-B851-46DC273DCDDD}" type="datetime1">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306085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9828E1-05F1-4D78-9425-41830E404AA9}" type="datetime1">
              <a:rPr lang="en-US" smtClean="0"/>
              <a:t>9/22/2018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172432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F4951-22CB-4AC4-8D2F-E26F7CBB781E}" type="datetime1">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211686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4A145E-316C-4B04-A47C-500E4DE53BFB}" type="datetime1">
              <a:rPr lang="en-US" smtClean="0"/>
              <a:t>9/22/2018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298799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51C725-585C-4C1E-920E-1CD51C2E9397}" type="datetime1">
              <a:rPr lang="en-US" smtClean="0"/>
              <a:t>9/22/2018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323385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36F66-3EE8-4FA6-8C6A-2D1045D60CC0}" type="datetime1">
              <a:rPr lang="en-US" smtClean="0"/>
              <a:t>9/22/2018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364840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79160-B7AE-4215-88C5-F5D4C89BECDD}" type="datetime1">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14606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9295E-98A7-41F4-BCA6-45FE2F4AFD3D}" type="datetime1">
              <a:rPr lang="en-US" smtClean="0"/>
              <a:t>9/22/2018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6681B-3CC2-4419-89B7-567D89EA714D}" type="slidenum">
              <a:rPr lang="en-US" smtClean="0"/>
              <a:t>‹#›</a:t>
            </a:fld>
            <a:endParaRPr lang="en-US"/>
          </a:p>
        </p:txBody>
      </p:sp>
    </p:spTree>
    <p:extLst>
      <p:ext uri="{BB962C8B-B14F-4D97-AF65-F5344CB8AC3E}">
        <p14:creationId xmlns:p14="http://schemas.microsoft.com/office/powerpoint/2010/main" val="186853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3AD10-E007-448A-8A7D-BA157303530E}" type="datetime1">
              <a:rPr lang="en-US" smtClean="0"/>
              <a:t>9/22/2018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6681B-3CC2-4419-89B7-567D89EA714D}" type="slidenum">
              <a:rPr lang="en-US" smtClean="0"/>
              <a:t>‹#›</a:t>
            </a:fld>
            <a:endParaRPr lang="en-US"/>
          </a:p>
        </p:txBody>
      </p:sp>
    </p:spTree>
    <p:extLst>
      <p:ext uri="{BB962C8B-B14F-4D97-AF65-F5344CB8AC3E}">
        <p14:creationId xmlns:p14="http://schemas.microsoft.com/office/powerpoint/2010/main" val="90747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icah\Documents\Art\El Greco\el greco adoration of the shepherds prado.jpg"/>
          <p:cNvPicPr>
            <a:picLocks noChangeAspect="1" noChangeArrowheads="1"/>
          </p:cNvPicPr>
          <p:nvPr/>
        </p:nvPicPr>
        <p:blipFill>
          <a:blip r:embed="rId3" cstate="print">
            <a:lum bright="53000" contrast="17000"/>
          </a:blip>
          <a:srcRect t="33121" b="27133"/>
          <a:stretch>
            <a:fillRect/>
          </a:stretch>
        </p:blipFill>
        <p:spPr bwMode="auto">
          <a:xfrm>
            <a:off x="0" y="-496958"/>
            <a:ext cx="12192000" cy="9144000"/>
          </a:xfrm>
          <a:prstGeom prst="rect">
            <a:avLst/>
          </a:prstGeom>
          <a:noFill/>
        </p:spPr>
      </p:pic>
      <p:sp>
        <p:nvSpPr>
          <p:cNvPr id="2" name="Title 1"/>
          <p:cNvSpPr>
            <a:spLocks noGrp="1"/>
          </p:cNvSpPr>
          <p:nvPr>
            <p:ph type="ctrTitle"/>
          </p:nvPr>
        </p:nvSpPr>
        <p:spPr>
          <a:xfrm>
            <a:off x="0" y="-162718"/>
            <a:ext cx="12192000" cy="2387600"/>
          </a:xfrm>
        </p:spPr>
        <p:txBody>
          <a:bodyPr>
            <a:normAutofit/>
          </a:bodyPr>
          <a:lstStyle/>
          <a:p>
            <a:r>
              <a:rPr lang="en-US" b="1" dirty="0" smtClean="0">
                <a:solidFill>
                  <a:srgbClr val="C00000"/>
                </a:solidFill>
                <a:latin typeface="Lucida Sans" panose="020B0602030504020204" pitchFamily="34" charset="0"/>
              </a:rPr>
              <a:t>How can scientifically minded people believe in miracles?</a:t>
            </a:r>
            <a:endParaRPr lang="en-US" b="1" dirty="0">
              <a:solidFill>
                <a:srgbClr val="C00000"/>
              </a:solidFill>
              <a:latin typeface="Lucida Sans" panose="020B0602030504020204" pitchFamily="34" charset="0"/>
            </a:endParaRPr>
          </a:p>
        </p:txBody>
      </p:sp>
      <p:sp>
        <p:nvSpPr>
          <p:cNvPr id="3" name="Subtitle 2"/>
          <p:cNvSpPr>
            <a:spLocks noGrp="1"/>
          </p:cNvSpPr>
          <p:nvPr>
            <p:ph type="subTitle" idx="1"/>
          </p:nvPr>
        </p:nvSpPr>
        <p:spPr>
          <a:xfrm>
            <a:off x="1524000" y="3602038"/>
            <a:ext cx="9144000" cy="3255962"/>
          </a:xfrm>
        </p:spPr>
        <p:txBody>
          <a:bodyPr>
            <a:noAutofit/>
          </a:bodyPr>
          <a:lstStyle/>
          <a:p>
            <a:r>
              <a:rPr lang="en-US" sz="4000" b="1" dirty="0">
                <a:latin typeface="Lucida Sans" panose="020B0602030504020204" pitchFamily="34" charset="0"/>
              </a:rPr>
              <a:t>Micah J. </a:t>
            </a:r>
            <a:r>
              <a:rPr lang="en-US" sz="4000" b="1" dirty="0" smtClean="0">
                <a:latin typeface="Lucida Sans" panose="020B0602030504020204" pitchFamily="34" charset="0"/>
              </a:rPr>
              <a:t>Green</a:t>
            </a:r>
          </a:p>
          <a:p>
            <a:endParaRPr lang="en-US" sz="4000" b="1" dirty="0">
              <a:latin typeface="Lucida Sans" panose="020B0602030504020204" pitchFamily="34" charset="0"/>
            </a:endParaRPr>
          </a:p>
          <a:p>
            <a:r>
              <a:rPr lang="en-US" sz="4000" b="1" dirty="0" smtClean="0">
                <a:latin typeface="Lucida Sans" panose="020B0602030504020204" pitchFamily="34" charset="0"/>
              </a:rPr>
              <a:t>Christian Engineering Leaders</a:t>
            </a:r>
          </a:p>
          <a:p>
            <a:r>
              <a:rPr lang="en-US" sz="4000" b="1" dirty="0" smtClean="0">
                <a:latin typeface="Lucida Sans" panose="020B0602030504020204" pitchFamily="34" charset="0"/>
              </a:rPr>
              <a:t>Texas A&amp;M University</a:t>
            </a:r>
            <a:br>
              <a:rPr lang="en-US" sz="4000" b="1" dirty="0" smtClean="0">
                <a:latin typeface="Lucida Sans" panose="020B0602030504020204" pitchFamily="34" charset="0"/>
              </a:rPr>
            </a:br>
            <a:r>
              <a:rPr lang="en-US" sz="4000" b="1" dirty="0" smtClean="0">
                <a:latin typeface="Lucida Sans" panose="020B0602030504020204" pitchFamily="34" charset="0"/>
              </a:rPr>
              <a:t>Sep 24 2018</a:t>
            </a:r>
            <a:endParaRPr lang="en-US" sz="4000" b="1" dirty="0">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66D76861-399A-4C6C-B5B8-7A95A1917E80}" type="slidenum">
              <a:rPr lang="en-US" smtClean="0"/>
              <a:pPr/>
              <a:t>1</a:t>
            </a:fld>
            <a:endParaRPr lang="en-US"/>
          </a:p>
        </p:txBody>
      </p:sp>
    </p:spTree>
    <p:extLst>
      <p:ext uri="{BB962C8B-B14F-4D97-AF65-F5344CB8AC3E}">
        <p14:creationId xmlns:p14="http://schemas.microsoft.com/office/powerpoint/2010/main" val="3492258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Lucida Sans" panose="020B0602030504020204" pitchFamily="34" charset="0"/>
              </a:rPr>
              <a:t>Miracles are not natural, they’re supernatural</a:t>
            </a:r>
            <a:endParaRPr lang="en-US" dirty="0">
              <a:solidFill>
                <a:srgbClr val="C00000"/>
              </a:solidFill>
              <a:latin typeface="Lucida Sans" panose="020B060203050402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Lucida Sans" panose="020B0602030504020204" pitchFamily="34" charset="0"/>
              </a:rPr>
              <a:t>Science deals with a description of the natural world; a miracle involves </a:t>
            </a:r>
            <a:r>
              <a:rPr lang="en-US" b="1" dirty="0" smtClean="0">
                <a:latin typeface="Lucida Sans" panose="020B0602030504020204" pitchFamily="34" charset="0"/>
              </a:rPr>
              <a:t>MORE</a:t>
            </a:r>
            <a:r>
              <a:rPr lang="en-US" dirty="0" smtClean="0">
                <a:latin typeface="Lucida Sans" panose="020B0602030504020204" pitchFamily="34" charset="0"/>
              </a:rPr>
              <a:t> than the natural world.</a:t>
            </a:r>
          </a:p>
        </p:txBody>
      </p:sp>
      <p:sp>
        <p:nvSpPr>
          <p:cNvPr id="70658" name="AutoShape 2" descr="data:image/jpeg;base64,/9j/4AAQSkZJRgABAQAAAQABAAD/2wCEAAkGBxQSEhUUExQWFRQXGBcVFxgXGBcXGhYXGBcYFhcXFxgYHSggGBolHBgUITEhJSkrLi4uGB8zODMsNygtLisBCgoKBQUFDgUFDisZExkrKysrKysrKysrKysrKysrKysrKysrKysrKysrKysrKysrKysrKysrKysrKysrKysrK//AABEIAQ4AugMBIgACEQEDEQH/xAAbAAABBQEBAAAAAAAAAAAAAAACAQMEBQYAB//EAD0QAAEDAgMFBgUDBAEDBQEAAAEAAhEDIQQxQQUSUWFxBiKBkaHwEzKxwdFC4fEHFCNSYoKSsjNTc9LyFf/EABQBAQAAAAAAAAAAAAAAAAAAAAD/xAAUEQEAAAAAAAAAAAAAAAAAAAAA/9oADAMBAAIRAxEAPwDyaULgiLkDygDdRuFkMozkgBjUZQtRFApFkjUuibPogMoQF0rt5Aq4pN+9kLnoFKVN76XeQKlCDeXbyB1y4BCHImlATQgfmiCF5QGCiaE2CiBQEV26uJ6LkDcFDuIyUiARTSlEUiBGhPUqO9Ye/wAJsKXgaMu3rw29oniImyAMRQ3BD2OaeeXWCMuihOqj+FI2vixUeQ2zBllewkmNZlBhsETBNm+/RA01pdkLKwobNdBl/g0by0OxNh03i7pkwIzBIy6LTYHYwY2HN7t7mJYcoyuD9kGAGA3D3wHZcvMG4snH4WlluOBnQtMhem4bZjXDdqAPAEXHl5RZU2N7JNBO40jUcOMfXyQYc7HDgdw3/wBSDP4Kh1NkuGXhmBPCeK9EpbL3LtBjUD/ygp9+EabOaL8rFB5PXpuYYcCPv04oGuBWw7RbNBBtGccJWLqs3SUD6Jqj06ikhAQC7dlK1HKABRSCmnQUoQM7hRbhThSoGkJRFA5yDlyFzwhL0DzXGRaeXHyUzGYpopFm7uucQZiIaMwb5zxUGhWIIIMEZa+XAoyHVXgC7nENbzM5xw1QWvZTs/8A3JLnSKbbCM3u4Cc4Xo1LYJAG60NtEEAyOmie7ObLbQptZHyNAniTcuPMn6LS0GhBn8JsNrTO6MrQBn1GWnkrvDYc7u6fHnzU7d0RQNEEF+GiIN/r7lN1R76KZUOajvCCurUgL/tH7KBXp2VliHCDe6q65ABv74FBU7RphwIPvmvOdu4TcefP9wvQ8bUyv+yz23MIC2Rxi17cEGGcpGGdI5hN4inukhN03wUFiAnITAfzRhyB2EqDfK7eQEuQgrpQRHVSgLyjFJLuIGpStHKU4QlEIDbSIBJBA4/dan+n2zt+s+s5sin3Wzo4iSRzAj/uWZbPwzfUW68l6J2Pwxp4Zgj5iXHx9jyQbGiRFhmFa4epDVSYM3AGnuFO+IYnMILJtTkiDSVDoXPqpwq2CBqqQNFFxD9EeLPPKVX1ql+GiCLiqkc1WY1wFjzn8qRiJiGnPXM9FFqSWmZmM/VBS4up+La8IVdtB0M9FaOpXzBnQ6fvmqXaxMbvD3ZBnNoUQWh2twesqncFoMYO5u56++aoqjUBMqWTgqqPTzhSAxAfxUrapSCmEQpoF+OUnx0vwUPwECucgLkRaugIAmUTVwdC5tRBIwQJ3o5Hy9+i9U2MIY1vBrR0svN9iUN5rjrvsaOdiT9l6dhKBEE3/YILbDflSScoPGyi0WacFNpPFrHggepTa/kpAMCTdMBnO592SilAuZQN40i2ShEEnK3XTkphaHG/gmywNzEoIOIa3iBHvzVLiniSBlwWgqNkcBwAVVWpEybgdeFkFfUogiBMgT4ql2zTAG8r2s/hIKzm3atiPZQZjGOkcLqpebq1xQ7seKqnZoGin2FNORtQPgp1pTAYlDSgkSllR7pboGi8pC5CuQJKRLCRBtf6fU2PbVa7OQ4f9MGBzXpLqEMY6/eAPG0D0uvKOweIcysSLNAv0+UweIkHwXs4ZOHbMktb5xIBnXRBXsM5KfhWTks5jdsMowHG+cJk9uKbDew8znyQbVrco+qVw81lMF28wz7BxExm0j7K7pbXa8SIKCxY0ASTJ+iiVACSZ99E2/F2z9FSbW2s5jTYxGYz5oLPaWOp0mkvcG8L/ZYfaXa+nJDJI8lndrudiHF5Pnrfml2X2WfWvdrf9oHpOaCRW7RuMkW92UevjhUE5O1H4VnX7GNaO7VJgA3jwss3jcA6ke9lxhAuJMgAe8lX4ylGSm4eD1UfFtQQAp9bGgU202t0Em3zHPmoe5qh1B5hBIBRByc2hR3Kr28HH8j6qOED4cu3kyCiQRXFIiKQIEKRKuQet9lsTQfg8MxrR8XceN1whtQtcWvYHf7wQYzIIhbXZL2uw4A3nAAtuIcC05HmF452QqNfRq0zmx7awuflMNdEXBs2/GF6t2PxJc14ed57XXcc3giAT/ygQTqg8t2zRrVcTU7rnPLj0AvF+EBLh+x1Z7d5xDOVyV6P2+3cO0VQAJkaZ5nqvMto7axLqZcwltPfDS4XJdBMDgMkD+I7L1aF4c4ZyBKtdg49wO5lPofFZnZb8RXq7ja1T9RBc45ATJEkclpNlbHxBBqOPyjecHASROYcNdYKDXNDiLX+qy3avFGm2JIngtns6uNwyJIEFYLta34lUCCA3MIKjZtVjTv1WuqOzbTH1dwCtcb2nrNDZohjXtJZeGkN4OdEjoBKtdidn6L6G8SSZ/yBovvb0i8/Ju7tuRVh2h2dh8WxjXEsewQ1wYSA3/VzbQLeiDBHtM5xktg2vJTWKxoqCZnSDmPf3Wiw+w6FDMHEPNhbdYNBa6r8dsIM3RPecbgfp5RwQULWHMZJjEA6rbHZLKVMRexJJ4xw0zWNx0BxtCCFVMQup0y4jmQPMoqwsD4KVslm86DkA55/6WmPsgZxVTee48T+yaQtyRIOJSykXTyQNFcuISIEXIkiCdsLaBw9ZtT9PyvHFhs4ffqF6/2fqfDq1WtPzMbVYdCLEH3xXiK9Z7CYv4lHDOnvAPoHmAIAPkxAu3a9fFmmKj2mg2pvlobBiN2JnL8p6hgw1hpFjHMNrjMHI9ealsw7Q+rTJgEuFs/VMU21KJ78xoRcHgOIKBcDsxlOfh020spd3nOPi45KZUrBzXMaSWgX62mOZUTEY59XuUWmTmTkPtxTpwYoU90EkmS46lx+yCXsetvSBaQTHhksj2kO64EZi3nmtPsH5xoJVF2rw0PdPEkIJGw9owO6Yn66eKsW7QaTD2w7U6dbLG7Fr/5IB8Fsjhm1WAOH7IG8bVY1ssAmDqPYVLs/AuqOFeoe6T3fUT0V3/8AxKP6muIzI3jBjTomNq4qwDIAFhwEZD3wQQ9p1Ru5aLzzG3cVsMZiC8OJgW87m3JYzEHvFA05swPNW3ZunBrOOQpub/3H8BVAKtsPXDMJUP6nOgcckFK1LKaa9G0zogJJK5IgQlIVxQlAS6Ui5BxK3P8ATbaDQH03T3HtrNg6GGv8ob5rCkKdsTGfBrNeflhzXRwcI8YMGOSD13bTxSxDjmHd4HmYzS0No70D0+/7Kt29WbUpUKgIcX02nebkTAaY/wC3JNYCrHhHXXNBqsM655HS0KHtN4AJ5eui6nUjUeCrMfXL3hjbhol0awgnbCDiYcIM+fAqN23pgtdoY9Sh2HthlV7iwwWwCMjYZprtLtAPY4nPlpCDE4PDFjG1muvw5A3W+2Ni2vptLTmASCvLH453yz3RPmc1tOxtF/8Abl5BHeO7P6mWy8UGrfUvB4ekKh2jXaNSdCDMiysqtckc+Czu1HRJm/5QUOLxJyJzVNVN1NxBzB81AqZoG3OhA9+Q0S1dEy5BzlN2XSJJj3xUQMlWOzKZE3IJOmdhx8UB18MD1j3PAqF8Jyst2DDp4EZE9fRG2oOPqgpLLrc0pCSEHCOaW3uEKlUMC9xHdIHEggeuaBljJyBKlM2U/UQOJhWuGw7WCxji6JP8IqjZ05xNkGj2Wze2c3ducPUcxxyIa/vN8EeDrboH7IOwzgatXDPkDEUy0f8AyMlzPTeQfCdSqOpvbDmkg310I5EILX+7gHPjByupmw2gNLyM/fkqQ3uTYe9FL/ve76TwQBtrBsc5xpMDKjrl4MRzjXosLtOvVa406hM+h5hbsV94C99Y/dG7ZYqu79MObFpGXRB5lSo77g0TLjAy1XqFHHMpsa0/pAHCzQEGM2Yyn/6dNjSRctF+ay20cVukgj7oNNXxzTcGCVV49gcLeHlwVANoSM/3VvhqhdTnqJugosSYnP0VaSOanbSdfgq8hAL4TZARuQQgnbPo2JnjnGim02CYzkAxIm3CEmGp7rI5E+kfRFUZD290WZJgXy14HmgV0fq8xrGk5JA4/wDuHyP4XVH20EQIj16oIJ0Hk1BTJyhRc97WMEucQ1o4kmAE2tZ2P3qFHE4qAO62jTcWyd95ILmEjNrQ7LiglP8Ag4Tcp0Wg4mm0tqV4DhvnMUwZb3TbeibKG6q9xlxkniVF3pk841z4qTSdFxzy16IEMEWuBxufLgke4axJjiIA4eCEtI0IEcPesIKlaMjMyIP8WugKhj3UqlOo03pva8c90gwPC0c1u+21JhdTxVMy2sG8xkCD6QvPJ4noDl1U2hth/wAAUHXYx0tP+skmOkk+aC7rVobPsqjpY2rUfusa54vMW8JNlPpVQ9oB6SrPBUwxkDI/VBVDb/wpaKTm8d8GR4wip9uHNaQQCdDcKzFYNN5BPl4qyGIovaAW0yeHd0nPzQYSvt2tWcd3feTo0EjyCjPw2IqGCCD/AMoEdeC3eL2tRpAgOY3gGATPgsliNob7u4CPqeaCPgtlsnvHePHRaA7rWQ3nbjwVa2mWNkzMSfwoz8SSDwQVeOfLlGR1DJKbe5ABTmHZLgEAVjsjClxLvAcJnXlEoJ9Q5NAsANY3b3DuOaZ3pqudmMvm0Ok9IHFPuJ4C3CRN405lM4UgAyL7x0BMRu3BQC9umQ6zwJTJB5+SeqOE2tI00iL8pXTyPmgpQ2TA1st/2p3qFDCYLen4VP4tSP8A3H5ROgEjxWb7DtY7H4ZtQS01MgY70EtPTeiyn9rMU6pjcQ5+YqObyAaSGjyAQVuHNrZzr1UtzribCLZ5aquoVPMZKZScQCeueXRA86eIk9bTHomMTr0tqInick/UcBIEZCCBEjkNTl5KM4Exw1nM8ozy4IApUZM2A9NDnxUgAHeGkwB158R90AtYZZgG0kmPoicI1HKc5yPWEDdOs5hI5+q0OAxm93TfhbRULGg2de/s+aXDYg03xp9EGwr4D4jZ8OBVJW7LvcTuyesKwwOLPd7wDdRx8dOquG7UtAgz4Rx6oMnQ7GVibw0dVa4fs0KZAdpc6/wpNXaLjfI5QDPjMqJidoWkEn+dUETbz25N0z5zqstiq17KftXHTMHNUz3IEe5NtC6UoQFTZvEDjbzWqpYYMaGgBoAILhMk597ne0Kt2PghG84d7QWt5qzqZQBeLZZkw6dB4cuKCO2iRcZbpm4EDIggnPKRzUbDjuNtMgkweN0dU9yoTk0AC8STxH25Jum6GN0gNyyMXPXRABcZOtvQIYPBdSdMzqfIcuC6eX1QJ2MdGPw1p/ytt6fupG2Xh2IrkAgOq1HEE5S8pvsQwf3bKrhNOgH16nJtNpP/AJboUrtJUY/F13U3BzXVC5pFxDu9r1QVLBc+amNFgcteU6KHVbcHont+OP1v/CCRv7xAOQPjb9kbHAxcCIvz1OXuVFqg3iTr18k4503FxPiD7hA+7jI4ZZHUfhMuM5HkL2S/EMe4PXnklDCcx/x+6BKTvrwUjZuzX4isymyN9xIGn6Zk8BCi0xmJj7x9F6f/AEs2PDX4pw+b/HTJ/wBR87hOk25wUHmmIdUoOcxwLXNPeabEEcORRM22YjL6L2TtL2Zw2K3vjAMcAS2q0wWgXO9o4DmvB9q0WsqODHb7JO68CA8cQNNUFk3aguTc6ZwEzidqueN0DkoVKhqTZSAQBYIGCzio1V0lP13qJKBVZ7OwVt9w3hoB74qDhqW84D1OivWsMNAIiwGtraaDmgmU22bIERByieWU6zqkqCTaBGZM2OUcyPyn2Yp0ANIIEmIz/IIHRRxFiIE+gFoHLL1QQcWP8TgRwHC5iJ1snK7iLkWgWGUxfpp5JceO5YiJZJnWR8tsh+UGIENgHeMm2tss+RQM4UTnAjXh4eKUsHF3l+y6jaCbwd6wmSM+9lwTbqF7G3X9kFl2Nok4faDmg7ww4aCDo54keQVK2xjLqr3sYCMPtE7tv7doLswJeO7Gs/ZUr6U2J8dMrX+yBHAJxv08ZTQfpwTtMZa/nhzKDnODT9x5fWUuHcA6+WX7oQOOaOmB/qOZP24oHXuEEWFzcTcQIsUFA2g/z+y7Uzny1H4S02+Y+tiYQWOw9nuxOIZQZ3TUNyIO6wCXOHQT4wveKFBtNjabBusYA1oGgaICwH9KNlhtOpiXNguJpsMfpbd5HCXQP+lbx7oEmANSTAHWckGT/qo939hU3NSxrtCWucAR42XkFCmd3dfl/qekjxutn/UntWzEj+1wx+I0Hfqvbdp3bgNIzANy7LJZUVopf5WuBFgSD3jmDPSR5IIOGF9zOfl/Ccq0IvooFV0mclt9mdmcRiMIK3d+UugmCWAWf9UGIrNR0sC8xaAdTbmrrC0mtg7snpnIyke/NOip3hLswJmRwEeE+iBnAYPdaQILjnORA95KwaxzDmcpsQdJ8bSITQcRcSSDnebSbAi1ojonjSAgEiS1xAtkZ8jna2qAG1ZzaDNr2mbtNsoy81z7wGjdcbRujmJudY9EzUaWnMhxFoi4sdCcxqEtZxBkTkM45NA+vighY0ksfYG29nJsYJtYa2TLu8ZztcnTkrGpQiRBDSy4MExH6pNv4VbQ+QTEkA3QO1HcIPGDkI15yL+KIdHHoUTMObGf+XM+H6dRdNPYJNyPEf8A2QbjZ+HZQwAwrd0vxOFr4hzokPc0t3Be4AaHQvPnXvb+Vu+0uEqUtnYKqB8lP4LnEEObvEERfIwW85WEm/h5oBBJygEeEo6YMjTRMudeddeaca6wI0B5QJ9UD4doBa2UepzlDUPL1+ybJvHiU6wjMnl/KAwdTF/fgkDzBjgY5RqgaY55ot339EGwr/1ENCmyhg6Aa1jA1rqhkyBd26LXublZHbG28XiB/nrueP8AWd1vk2AgiBc8uvTko9cWQStk4J4oVcRYMIOHAm7n1BkBwABkqQ7E/D/x1W77SIIaQ61siRY2BUHDYg/CYzQPLwOZgSfJdiqgAJ1iB9LfVBCxLAN7dMtvHEcjzW77Q9oahp08PTAZS+EwOIILnjcA3Y/S22WqwbhdXeHbugBxkgDWbbpgWHRA6DOmd2kA38B4JWsGRGcRIMTaRc2E6oe6YNjJg2nvdPFPOaQwkCM2uMC9xdo4oHXNNhAkZ/Mc+JBMm/omqkB0eIkSdY3RHu4TQqEx3c/lyyJn5Zz5p+nUkFgFjmeY/UB0QC6mT3uRN7wTx9ZUas52Ui469DyUo1Bukuc0A3v80t5RbM31VJiMcXFraYvF5jObnogmYzEkQwGXZXvGlj0T7GgCLGLSbCcssyoGFw8E94k5E8+HOLqbTp2BsYPKYzEmOiDty4kTM5WMcDPK4QfFbz9F1SoIJMkui8gEx7EoA4/7fRBdba7Z169OpTeGGnUbTbAtuOpmd5o5/YLNNdCS3v7oYhB1UE3Sg6XzSPOaRrvygeqDKek/uM7o58vfohb/AAuiYQHuifpqlqGYPK/X7ppot714ooERy9hApHD8IMSbeBRvA5mUziHXQFh6DheDMCBF78lFrvJKt8FXDQ6oTLgL9cgOuSp8VWLnSYnK1kEnZVPeeCYgXM26eqt33MQY4+eUeHko+zsPu0zIBmDefZTxAGUZAgki3Lh/KDi2JGmuuunGbXSMGlsswWiI45pIgmTAMxl9tJTNTSARHPxmwQSmvAJ+U2v8oHO4Ns0W5BBuBobDI2N88k01hMXm/MZ56dU7XqSCJi8iZB//ADkUDO0GBzH5zBLREh3OfPRV2DY0NBGo14jMdFZNdMESbRHPx01VZQESw2Id4DX8oJrWS3xAH86o72AIi+fAXM+9Ew4EwDYZ+PuE4CMpsbG2WufgEEepUnPK/C2enNQjW5lO4upwNhwyt9VBL0Fi9wQz70Te+u1hAriOaRhuhN0jTqglMcPD6pWtn3903Tvy6ZZoiQTF0BtFrCNPYROdfTnp4nnkmmn36Iv4QHAEa8/fNMlpce6OYCkMbMjh9gotXEEExq2BpHTmgM4aGAkneJB3eWknxlRvgy8NzkgdZS1KxIAPSeSPB0C4ggxBH2/KC6BgRGV55i1oQPfMxYk8TpAEk8JXPYAW675BnIjkhLbOIsGnzMxl6oOzm+RmxvaBaQJTrG3sC45RqD+/3TII01iTrxOqkMG9EWNwNbxPkgE1rmAeo3pjdi17a35ApK9UuEcvQRGsnKOagMrwCNczw4QjaQS0aeGgJEoJNOmM4zGoAI++qjYhv+SW5OAMcOP1SlwIuOPA34+iHDiTPMN/J+nkgdLiD0JBPgePRNh/zW0j9/BdiKnekW4fQpk5Hlb2UEPFP5KNuFPOu4Spm8ePog//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latin typeface="Lucida Sans" panose="020B0602030504020204" pitchFamily="34" charset="0"/>
            </a:endParaRPr>
          </a:p>
        </p:txBody>
      </p:sp>
      <p:sp>
        <p:nvSpPr>
          <p:cNvPr id="70660" name="AutoShape 4" descr="data:image/jpeg;base64,/9j/4AAQSkZJRgABAQAAAQABAAD/2wCEAAkGBxQSEhUUExQWFRQXGBcVFxgXGBcXGhYXGBcYFhcXFxgYHSggGBolHBgUITEhJSkrLi4uGB8zODMsNygtLisBCgoKBQUFDgUFDisZExkrKysrKysrKysrKysrKysrKysrKysrKysrKysrKysrKysrKysrKysrKysrKysrKysrK//AABEIAQ4AugMBIgACEQEDEQH/xAAbAAABBQEBAAAAAAAAAAAAAAACAQMEBQYAB//EAD0QAAEDAgMFBgUDBAEDBQEAAAEAAhEDIQQxQQUSUWFxBiKBkaHwEzKxwdFC4fEHFCNSYoKSsjNTc9LyFf/EABQBAQAAAAAAAAAAAAAAAAAAAAD/xAAUEQEAAAAAAAAAAAAAAAAAAAAA/9oADAMBAAIRAxEAPwDyaULgiLkDygDdRuFkMozkgBjUZQtRFApFkjUuibPogMoQF0rt5Aq4pN+9kLnoFKVN76XeQKlCDeXbyB1y4BCHImlATQgfmiCF5QGCiaE2CiBQEV26uJ6LkDcFDuIyUiARTSlEUiBGhPUqO9Ye/wAJsKXgaMu3rw29oniImyAMRQ3BD2OaeeXWCMuihOqj+FI2vixUeQ2zBllewkmNZlBhsETBNm+/RA01pdkLKwobNdBl/g0by0OxNh03i7pkwIzBIy6LTYHYwY2HN7t7mJYcoyuD9kGAGA3D3wHZcvMG4snH4WlluOBnQtMhem4bZjXDdqAPAEXHl5RZU2N7JNBO40jUcOMfXyQYc7HDgdw3/wBSDP4Kh1NkuGXhmBPCeK9EpbL3LtBjUD/ygp9+EabOaL8rFB5PXpuYYcCPv04oGuBWw7RbNBBtGccJWLqs3SUD6Jqj06ikhAQC7dlK1HKABRSCmnQUoQM7hRbhThSoGkJRFA5yDlyFzwhL0DzXGRaeXHyUzGYpopFm7uucQZiIaMwb5zxUGhWIIIMEZa+XAoyHVXgC7nENbzM5xw1QWvZTs/8A3JLnSKbbCM3u4Cc4Xo1LYJAG60NtEEAyOmie7ObLbQptZHyNAniTcuPMn6LS0GhBn8JsNrTO6MrQBn1GWnkrvDYc7u6fHnzU7d0RQNEEF+GiIN/r7lN1R76KZUOajvCCurUgL/tH7KBXp2VliHCDe6q65ABv74FBU7RphwIPvmvOdu4TcefP9wvQ8bUyv+yz23MIC2Rxi17cEGGcpGGdI5hN4inukhN03wUFiAnITAfzRhyB2EqDfK7eQEuQgrpQRHVSgLyjFJLuIGpStHKU4QlEIDbSIBJBA4/dan+n2zt+s+s5sin3Wzo4iSRzAj/uWZbPwzfUW68l6J2Pwxp4Zgj5iXHx9jyQbGiRFhmFa4epDVSYM3AGnuFO+IYnMILJtTkiDSVDoXPqpwq2CBqqQNFFxD9EeLPPKVX1ql+GiCLiqkc1WY1wFjzn8qRiJiGnPXM9FFqSWmZmM/VBS4up+La8IVdtB0M9FaOpXzBnQ6fvmqXaxMbvD3ZBnNoUQWh2twesqncFoMYO5u56++aoqjUBMqWTgqqPTzhSAxAfxUrapSCmEQpoF+OUnx0vwUPwECucgLkRaugIAmUTVwdC5tRBIwQJ3o5Hy9+i9U2MIY1vBrR0svN9iUN5rjrvsaOdiT9l6dhKBEE3/YILbDflSScoPGyi0WacFNpPFrHggepTa/kpAMCTdMBnO592SilAuZQN40i2ShEEnK3XTkphaHG/gmywNzEoIOIa3iBHvzVLiniSBlwWgqNkcBwAVVWpEybgdeFkFfUogiBMgT4ql2zTAG8r2s/hIKzm3atiPZQZjGOkcLqpebq1xQ7seKqnZoGin2FNORtQPgp1pTAYlDSgkSllR7pboGi8pC5CuQJKRLCRBtf6fU2PbVa7OQ4f9MGBzXpLqEMY6/eAPG0D0uvKOweIcysSLNAv0+UweIkHwXs4ZOHbMktb5xIBnXRBXsM5KfhWTks5jdsMowHG+cJk9uKbDew8znyQbVrco+qVw81lMF28wz7BxExm0j7K7pbXa8SIKCxY0ASTJ+iiVACSZ99E2/F2z9FSbW2s5jTYxGYz5oLPaWOp0mkvcG8L/ZYfaXa+nJDJI8lndrudiHF5Pnrfml2X2WfWvdrf9oHpOaCRW7RuMkW92UevjhUE5O1H4VnX7GNaO7VJgA3jwss3jcA6ke9lxhAuJMgAe8lX4ylGSm4eD1UfFtQQAp9bGgU202t0Em3zHPmoe5qh1B5hBIBRByc2hR3Kr28HH8j6qOED4cu3kyCiQRXFIiKQIEKRKuQet9lsTQfg8MxrR8XceN1whtQtcWvYHf7wQYzIIhbXZL2uw4A3nAAtuIcC05HmF452QqNfRq0zmx7awuflMNdEXBs2/GF6t2PxJc14ed57XXcc3giAT/ygQTqg8t2zRrVcTU7rnPLj0AvF+EBLh+x1Z7d5xDOVyV6P2+3cO0VQAJkaZ5nqvMto7axLqZcwltPfDS4XJdBMDgMkD+I7L1aF4c4ZyBKtdg49wO5lPofFZnZb8RXq7ja1T9RBc45ATJEkclpNlbHxBBqOPyjecHASROYcNdYKDXNDiLX+qy3avFGm2JIngtns6uNwyJIEFYLta34lUCCA3MIKjZtVjTv1WuqOzbTH1dwCtcb2nrNDZohjXtJZeGkN4OdEjoBKtdidn6L6G8SSZ/yBovvb0i8/Ju7tuRVh2h2dh8WxjXEsewQ1wYSA3/VzbQLeiDBHtM5xktg2vJTWKxoqCZnSDmPf3Wiw+w6FDMHEPNhbdYNBa6r8dsIM3RPecbgfp5RwQULWHMZJjEA6rbHZLKVMRexJJ4xw0zWNx0BxtCCFVMQup0y4jmQPMoqwsD4KVslm86DkA55/6WmPsgZxVTee48T+yaQtyRIOJSykXTyQNFcuISIEXIkiCdsLaBw9ZtT9PyvHFhs4ffqF6/2fqfDq1WtPzMbVYdCLEH3xXiK9Z7CYv4lHDOnvAPoHmAIAPkxAu3a9fFmmKj2mg2pvlobBiN2JnL8p6hgw1hpFjHMNrjMHI9ealsw7Q+rTJgEuFs/VMU21KJ78xoRcHgOIKBcDsxlOfh020spd3nOPi45KZUrBzXMaSWgX62mOZUTEY59XuUWmTmTkPtxTpwYoU90EkmS46lx+yCXsetvSBaQTHhksj2kO64EZi3nmtPsH5xoJVF2rw0PdPEkIJGw9owO6Yn66eKsW7QaTD2w7U6dbLG7Fr/5IB8Fsjhm1WAOH7IG8bVY1ssAmDqPYVLs/AuqOFeoe6T3fUT0V3/8AxKP6muIzI3jBjTomNq4qwDIAFhwEZD3wQQ9p1Ru5aLzzG3cVsMZiC8OJgW87m3JYzEHvFA05swPNW3ZunBrOOQpub/3H8BVAKtsPXDMJUP6nOgcckFK1LKaa9G0zogJJK5IgQlIVxQlAS6Ui5BxK3P8ATbaDQH03T3HtrNg6GGv8ob5rCkKdsTGfBrNeflhzXRwcI8YMGOSD13bTxSxDjmHd4HmYzS0No70D0+/7Kt29WbUpUKgIcX02nebkTAaY/wC3JNYCrHhHXXNBqsM655HS0KHtN4AJ5eui6nUjUeCrMfXL3hjbhol0awgnbCDiYcIM+fAqN23pgtdoY9Sh2HthlV7iwwWwCMjYZprtLtAPY4nPlpCDE4PDFjG1muvw5A3W+2Ni2vptLTmASCvLH453yz3RPmc1tOxtF/8Abl5BHeO7P6mWy8UGrfUvB4ekKh2jXaNSdCDMiysqtckc+Czu1HRJm/5QUOLxJyJzVNVN1NxBzB81AqZoG3OhA9+Q0S1dEy5BzlN2XSJJj3xUQMlWOzKZE3IJOmdhx8UB18MD1j3PAqF8Jyst2DDp4EZE9fRG2oOPqgpLLrc0pCSEHCOaW3uEKlUMC9xHdIHEggeuaBljJyBKlM2U/UQOJhWuGw7WCxji6JP8IqjZ05xNkGj2Wze2c3ducPUcxxyIa/vN8EeDrboH7IOwzgatXDPkDEUy0f8AyMlzPTeQfCdSqOpvbDmkg310I5EILX+7gHPjByupmw2gNLyM/fkqQ3uTYe9FL/ve76TwQBtrBsc5xpMDKjrl4MRzjXosLtOvVa406hM+h5hbsV94C99Y/dG7ZYqu79MObFpGXRB5lSo77g0TLjAy1XqFHHMpsa0/pAHCzQEGM2Yyn/6dNjSRctF+ay20cVukgj7oNNXxzTcGCVV49gcLeHlwVANoSM/3VvhqhdTnqJugosSYnP0VaSOanbSdfgq8hAL4TZARuQQgnbPo2JnjnGim02CYzkAxIm3CEmGp7rI5E+kfRFUZD290WZJgXy14HmgV0fq8xrGk5JA4/wDuHyP4XVH20EQIj16oIJ0Hk1BTJyhRc97WMEucQ1o4kmAE2tZ2P3qFHE4qAO62jTcWyd95ILmEjNrQ7LiglP8Ag4Tcp0Wg4mm0tqV4DhvnMUwZb3TbeibKG6q9xlxkniVF3pk841z4qTSdFxzy16IEMEWuBxufLgke4axJjiIA4eCEtI0IEcPesIKlaMjMyIP8WugKhj3UqlOo03pva8c90gwPC0c1u+21JhdTxVMy2sG8xkCD6QvPJ4noDl1U2hth/wAAUHXYx0tP+skmOkk+aC7rVobPsqjpY2rUfusa54vMW8JNlPpVQ9oB6SrPBUwxkDI/VBVDb/wpaKTm8d8GR4wip9uHNaQQCdDcKzFYNN5BPl4qyGIovaAW0yeHd0nPzQYSvt2tWcd3feTo0EjyCjPw2IqGCCD/AMoEdeC3eL2tRpAgOY3gGATPgsliNob7u4CPqeaCPgtlsnvHePHRaA7rWQ3nbjwVa2mWNkzMSfwoz8SSDwQVeOfLlGR1DJKbe5ABTmHZLgEAVjsjClxLvAcJnXlEoJ9Q5NAsANY3b3DuOaZ3pqudmMvm0Ok9IHFPuJ4C3CRN405lM4UgAyL7x0BMRu3BQC9umQ6zwJTJB5+SeqOE2tI00iL8pXTyPmgpQ2TA1st/2p3qFDCYLen4VP4tSP8A3H5ROgEjxWb7DtY7H4ZtQS01MgY70EtPTeiyn9rMU6pjcQ5+YqObyAaSGjyAQVuHNrZzr1UtzribCLZ5aquoVPMZKZScQCeueXRA86eIk9bTHomMTr0tqInick/UcBIEZCCBEjkNTl5KM4Exw1nM8ozy4IApUZM2A9NDnxUgAHeGkwB158R90AtYZZgG0kmPoicI1HKc5yPWEDdOs5hI5+q0OAxm93TfhbRULGg2de/s+aXDYg03xp9EGwr4D4jZ8OBVJW7LvcTuyesKwwOLPd7wDdRx8dOquG7UtAgz4Rx6oMnQ7GVibw0dVa4fs0KZAdpc6/wpNXaLjfI5QDPjMqJidoWkEn+dUETbz25N0z5zqstiq17KftXHTMHNUz3IEe5NtC6UoQFTZvEDjbzWqpYYMaGgBoAILhMk597ne0Kt2PghG84d7QWt5qzqZQBeLZZkw6dB4cuKCO2iRcZbpm4EDIggnPKRzUbDjuNtMgkweN0dU9yoTk0AC8STxH25Jum6GN0gNyyMXPXRABcZOtvQIYPBdSdMzqfIcuC6eX1QJ2MdGPw1p/ytt6fupG2Xh2IrkAgOq1HEE5S8pvsQwf3bKrhNOgH16nJtNpP/AJboUrtJUY/F13U3BzXVC5pFxDu9r1QVLBc+amNFgcteU6KHVbcHont+OP1v/CCRv7xAOQPjb9kbHAxcCIvz1OXuVFqg3iTr18k4503FxPiD7hA+7jI4ZZHUfhMuM5HkL2S/EMe4PXnklDCcx/x+6BKTvrwUjZuzX4isymyN9xIGn6Zk8BCi0xmJj7x9F6f/AEs2PDX4pw+b/HTJ/wBR87hOk25wUHmmIdUoOcxwLXNPeabEEcORRM22YjL6L2TtL2Zw2K3vjAMcAS2q0wWgXO9o4DmvB9q0WsqODHb7JO68CA8cQNNUFk3aguTc6ZwEzidqueN0DkoVKhqTZSAQBYIGCzio1V0lP13qJKBVZ7OwVt9w3hoB74qDhqW84D1OivWsMNAIiwGtraaDmgmU22bIERByieWU6zqkqCTaBGZM2OUcyPyn2Yp0ANIIEmIz/IIHRRxFiIE+gFoHLL1QQcWP8TgRwHC5iJ1snK7iLkWgWGUxfpp5JceO5YiJZJnWR8tsh+UGIENgHeMm2tss+RQM4UTnAjXh4eKUsHF3l+y6jaCbwd6wmSM+9lwTbqF7G3X9kFl2Nok4faDmg7ww4aCDo54keQVK2xjLqr3sYCMPtE7tv7doLswJeO7Gs/ZUr6U2J8dMrX+yBHAJxv08ZTQfpwTtMZa/nhzKDnODT9x5fWUuHcA6+WX7oQOOaOmB/qOZP24oHXuEEWFzcTcQIsUFA2g/z+y7Uzny1H4S02+Y+tiYQWOw9nuxOIZQZ3TUNyIO6wCXOHQT4wveKFBtNjabBusYA1oGgaICwH9KNlhtOpiXNguJpsMfpbd5HCXQP+lbx7oEmANSTAHWckGT/qo939hU3NSxrtCWucAR42XkFCmd3dfl/qekjxutn/UntWzEj+1wx+I0Hfqvbdp3bgNIzANy7LJZUVopf5WuBFgSD3jmDPSR5IIOGF9zOfl/Ccq0IvooFV0mclt9mdmcRiMIK3d+UugmCWAWf9UGIrNR0sC8xaAdTbmrrC0mtg7snpnIyke/NOip3hLswJmRwEeE+iBnAYPdaQILjnORA95KwaxzDmcpsQdJ8bSITQcRcSSDnebSbAi1ojonjSAgEiS1xAtkZ8jna2qAG1ZzaDNr2mbtNsoy81z7wGjdcbRujmJudY9EzUaWnMhxFoi4sdCcxqEtZxBkTkM45NA+vighY0ksfYG29nJsYJtYa2TLu8ZztcnTkrGpQiRBDSy4MExH6pNv4VbQ+QTEkA3QO1HcIPGDkI15yL+KIdHHoUTMObGf+XM+H6dRdNPYJNyPEf8A2QbjZ+HZQwAwrd0vxOFr4hzokPc0t3Be4AaHQvPnXvb+Vu+0uEqUtnYKqB8lP4LnEEObvEERfIwW85WEm/h5oBBJygEeEo6YMjTRMudeddeaca6wI0B5QJ9UD4doBa2UepzlDUPL1+ybJvHiU6wjMnl/KAwdTF/fgkDzBjgY5RqgaY55ot339EGwr/1ENCmyhg6Aa1jA1rqhkyBd26LXublZHbG28XiB/nrueP8AWd1vk2AgiBc8uvTko9cWQStk4J4oVcRYMIOHAm7n1BkBwABkqQ7E/D/x1W77SIIaQ61siRY2BUHDYg/CYzQPLwOZgSfJdiqgAJ1iB9LfVBCxLAN7dMtvHEcjzW77Q9oahp08PTAZS+EwOIILnjcA3Y/S22WqwbhdXeHbugBxkgDWbbpgWHRA6DOmd2kA38B4JWsGRGcRIMTaRc2E6oe6YNjJg2nvdPFPOaQwkCM2uMC9xdo4oHXNNhAkZ/Mc+JBMm/omqkB0eIkSdY3RHu4TQqEx3c/lyyJn5Zz5p+nUkFgFjmeY/UB0QC6mT3uRN7wTx9ZUas52Ui469DyUo1Bukuc0A3v80t5RbM31VJiMcXFraYvF5jObnogmYzEkQwGXZXvGlj0T7GgCLGLSbCcssyoGFw8E94k5E8+HOLqbTp2BsYPKYzEmOiDty4kTM5WMcDPK4QfFbz9F1SoIJMkui8gEx7EoA4/7fRBdba7Z169OpTeGGnUbTbAtuOpmd5o5/YLNNdCS3v7oYhB1UE3Sg6XzSPOaRrvygeqDKek/uM7o58vfohb/AAuiYQHuifpqlqGYPK/X7ppot714ooERy9hApHD8IMSbeBRvA5mUziHXQFh6DheDMCBF78lFrvJKt8FXDQ6oTLgL9cgOuSp8VWLnSYnK1kEnZVPeeCYgXM26eqt33MQY4+eUeHko+zsPu0zIBmDefZTxAGUZAgki3Lh/KDi2JGmuuunGbXSMGlsswWiI45pIgmTAMxl9tJTNTSARHPxmwQSmvAJ+U2v8oHO4Ns0W5BBuBobDI2N88k01hMXm/MZ56dU7XqSCJi8iZB//ADkUDO0GBzH5zBLREh3OfPRV2DY0NBGo14jMdFZNdMESbRHPx01VZQESw2Id4DX8oJrWS3xAH86o72AIi+fAXM+9Ew4EwDYZ+PuE4CMpsbG2WufgEEepUnPK/C2enNQjW5lO4upwNhwyt9VBL0Fi9wQz70Te+u1hAriOaRhuhN0jTqglMcPD6pWtn3903Tvy6ZZoiQTF0BtFrCNPYROdfTnp4nnkmmn36Iv4QHAEa8/fNMlpce6OYCkMbMjh9gotXEEExq2BpHTmgM4aGAkneJB3eWknxlRvgy8NzkgdZS1KxIAPSeSPB0C4ggxBH2/KC6BgRGV55i1oQPfMxYk8TpAEk8JXPYAW675BnIjkhLbOIsGnzMxl6oOzm+RmxvaBaQJTrG3sC45RqD+/3TII01iTrxOqkMG9EWNwNbxPkgE1rmAeo3pjdi17a35ApK9UuEcvQRGsnKOagMrwCNczw4QjaQS0aeGgJEoJNOmM4zGoAI++qjYhv+SW5OAMcOP1SlwIuOPA34+iHDiTPMN/J+nkgdLiD0JBPgePRNh/zW0j9/BdiKnekW4fQpk5Hlb2UEPFP5KNuFPOu4Spm8ePog//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latin typeface="Lucida Sans" panose="020B0602030504020204" pitchFamily="34" charset="0"/>
            </a:endParaRPr>
          </a:p>
        </p:txBody>
      </p:sp>
      <p:pic>
        <p:nvPicPr>
          <p:cNvPr id="70662" name="Picture 6" descr="http://2.bp.blogspot.com/-rYLQajtwx8A/UPuXxM334RI/AAAAAAAAAdc/tyRpCXwhkrM/s1600/CS+Lewis-1.jpg"/>
          <p:cNvPicPr>
            <a:picLocks noChangeAspect="1" noChangeArrowheads="1"/>
          </p:cNvPicPr>
          <p:nvPr/>
        </p:nvPicPr>
        <p:blipFill>
          <a:blip r:embed="rId2" cstate="print"/>
          <a:srcRect/>
          <a:stretch>
            <a:fillRect/>
          </a:stretch>
        </p:blipFill>
        <p:spPr bwMode="auto">
          <a:xfrm>
            <a:off x="3429000" y="3638550"/>
            <a:ext cx="2391546" cy="2824163"/>
          </a:xfrm>
          <a:prstGeom prst="rect">
            <a:avLst/>
          </a:prstGeom>
          <a:noFill/>
        </p:spPr>
      </p:pic>
      <p:sp>
        <p:nvSpPr>
          <p:cNvPr id="7" name="TextBox 6"/>
          <p:cNvSpPr txBox="1"/>
          <p:nvPr/>
        </p:nvSpPr>
        <p:spPr>
          <a:xfrm>
            <a:off x="6191250" y="4686301"/>
            <a:ext cx="4503254" cy="461665"/>
          </a:xfrm>
          <a:prstGeom prst="rect">
            <a:avLst/>
          </a:prstGeom>
          <a:noFill/>
        </p:spPr>
        <p:txBody>
          <a:bodyPr wrap="square" rtlCol="0">
            <a:spAutoFit/>
          </a:bodyPr>
          <a:lstStyle/>
          <a:p>
            <a:r>
              <a:rPr lang="en-US" sz="2400" dirty="0">
                <a:latin typeface="Lucida Sans" panose="020B0602030504020204" pitchFamily="34" charset="0"/>
              </a:rPr>
              <a:t>C. S. Lewis, 1898 –1963</a:t>
            </a: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10</a:t>
            </a:fld>
            <a:endParaRPr lang="en-US">
              <a:latin typeface="Lucida Sans" panose="020B0602030504020204" pitchFamily="34" charset="0"/>
            </a:endParaRPr>
          </a:p>
        </p:txBody>
      </p:sp>
    </p:spTree>
    <p:extLst>
      <p:ext uri="{BB962C8B-B14F-4D97-AF65-F5344CB8AC3E}">
        <p14:creationId xmlns:p14="http://schemas.microsoft.com/office/powerpoint/2010/main" val="485559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638" y="443268"/>
            <a:ext cx="8229600" cy="1162050"/>
          </a:xfrm>
        </p:spPr>
        <p:txBody>
          <a:bodyPr/>
          <a:lstStyle/>
          <a:p>
            <a:pPr marL="0" indent="0">
              <a:buNone/>
            </a:pPr>
            <a:r>
              <a:rPr lang="en-US" dirty="0" smtClean="0">
                <a:solidFill>
                  <a:srgbClr val="C00000"/>
                </a:solidFill>
                <a:latin typeface="Lucida Sans" panose="020B0602030504020204" pitchFamily="34" charset="0"/>
              </a:rPr>
              <a:t>Example: Billiards</a:t>
            </a:r>
          </a:p>
        </p:txBody>
      </p:sp>
      <p:pic>
        <p:nvPicPr>
          <p:cNvPr id="26626" name="Picture 2" descr="http://billiards.colostate.edu/threads/images/fast-speed_bank_adjust.jpg"/>
          <p:cNvPicPr>
            <a:picLocks noChangeAspect="1" noChangeArrowheads="1"/>
          </p:cNvPicPr>
          <p:nvPr/>
        </p:nvPicPr>
        <p:blipFill>
          <a:blip r:embed="rId3" cstate="print"/>
          <a:srcRect t="6188"/>
          <a:stretch>
            <a:fillRect/>
          </a:stretch>
        </p:blipFill>
        <p:spPr bwMode="auto">
          <a:xfrm>
            <a:off x="5191126" y="1447800"/>
            <a:ext cx="5476875" cy="3297238"/>
          </a:xfrm>
          <a:prstGeom prst="rect">
            <a:avLst/>
          </a:prstGeom>
          <a:noFill/>
        </p:spPr>
      </p:pic>
      <p:sp>
        <p:nvSpPr>
          <p:cNvPr id="7" name="Content Placeholder 2"/>
          <p:cNvSpPr txBox="1">
            <a:spLocks/>
          </p:cNvSpPr>
          <p:nvPr/>
        </p:nvSpPr>
        <p:spPr>
          <a:xfrm>
            <a:off x="2133600" y="5162551"/>
            <a:ext cx="8229600" cy="1162050"/>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endParaRPr lang="en-US" sz="3200" dirty="0">
              <a:latin typeface="Lucida Sans" panose="020B0602030504020204" pitchFamily="34" charset="0"/>
            </a:endParaRPr>
          </a:p>
        </p:txBody>
      </p:sp>
      <p:pic>
        <p:nvPicPr>
          <p:cNvPr id="26630" name="Picture 6" descr="http://www.billiardclick.com/wp-content/uploads/2009/02/fotolia_10133356_xs.jpg"/>
          <p:cNvPicPr>
            <a:picLocks noChangeAspect="1" noChangeArrowheads="1"/>
          </p:cNvPicPr>
          <p:nvPr/>
        </p:nvPicPr>
        <p:blipFill>
          <a:blip r:embed="rId4" cstate="print"/>
          <a:srcRect/>
          <a:stretch>
            <a:fillRect/>
          </a:stretch>
        </p:blipFill>
        <p:spPr bwMode="auto">
          <a:xfrm>
            <a:off x="1809750" y="1903769"/>
            <a:ext cx="3048000" cy="2379306"/>
          </a:xfrm>
          <a:prstGeom prst="rect">
            <a:avLst/>
          </a:prstGeom>
          <a:noFill/>
        </p:spPr>
      </p:pic>
      <p:sp>
        <p:nvSpPr>
          <p:cNvPr id="2" name="Rounded Rectangle 1"/>
          <p:cNvSpPr/>
          <p:nvPr/>
        </p:nvSpPr>
        <p:spPr>
          <a:xfrm>
            <a:off x="5024438" y="1458119"/>
            <a:ext cx="5835346" cy="3495675"/>
          </a:xfrm>
          <a:prstGeom prst="roundRect">
            <a:avLst/>
          </a:pr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11</a:t>
            </a:fld>
            <a:endParaRPr lang="en-US">
              <a:latin typeface="Lucida Sans" panose="020B0602030504020204" pitchFamily="34" charset="0"/>
            </a:endParaRPr>
          </a:p>
        </p:txBody>
      </p:sp>
    </p:spTree>
    <p:extLst>
      <p:ext uri="{BB962C8B-B14F-4D97-AF65-F5344CB8AC3E}">
        <p14:creationId xmlns:p14="http://schemas.microsoft.com/office/powerpoint/2010/main" val="30505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Lucida Sans" panose="020B0602030504020204" pitchFamily="34" charset="0"/>
              </a:rPr>
              <a:t>The Argument against Miracles</a:t>
            </a:r>
            <a:endParaRPr lang="en-US" dirty="0">
              <a:solidFill>
                <a:srgbClr val="C00000"/>
              </a:solidFill>
              <a:latin typeface="Lucida Sans" panose="020B0602030504020204" pitchFamily="34" charset="0"/>
            </a:endParaRPr>
          </a:p>
        </p:txBody>
      </p:sp>
      <p:sp>
        <p:nvSpPr>
          <p:cNvPr id="3" name="Content Placeholder 2"/>
          <p:cNvSpPr>
            <a:spLocks noGrp="1"/>
          </p:cNvSpPr>
          <p:nvPr>
            <p:ph idx="1"/>
          </p:nvPr>
        </p:nvSpPr>
        <p:spPr>
          <a:xfrm>
            <a:off x="1114424" y="1825625"/>
            <a:ext cx="10239375" cy="4351338"/>
          </a:xfrm>
        </p:spPr>
        <p:txBody>
          <a:bodyPr/>
          <a:lstStyle/>
          <a:p>
            <a:pPr marL="0" indent="0">
              <a:buNone/>
            </a:pPr>
            <a:r>
              <a:rPr lang="en-US" dirty="0" smtClean="0"/>
              <a:t>Premise 1: Science (correctly) says that no natural forces can cause a dead person to be resurrected.</a:t>
            </a:r>
          </a:p>
          <a:p>
            <a:pPr marL="0" indent="0">
              <a:buNone/>
            </a:pPr>
            <a:endParaRPr lang="en-US" dirty="0"/>
          </a:p>
          <a:p>
            <a:pPr marL="0" indent="0">
              <a:buNone/>
            </a:pPr>
            <a:r>
              <a:rPr lang="en-US" dirty="0" smtClean="0"/>
              <a:t>Premise 2: There are only natural forces.</a:t>
            </a:r>
          </a:p>
          <a:p>
            <a:pPr marL="0" indent="0">
              <a:buNone/>
            </a:pPr>
            <a:endParaRPr lang="en-US" dirty="0"/>
          </a:p>
          <a:p>
            <a:pPr marL="0" indent="0">
              <a:buNone/>
            </a:pPr>
            <a:r>
              <a:rPr lang="en-US" dirty="0" smtClean="0"/>
              <a:t>Conclusion: A dead person cannot be resurrected.</a:t>
            </a:r>
            <a:endParaRPr lang="en-US" dirty="0"/>
          </a:p>
        </p:txBody>
      </p:sp>
      <p:sp>
        <p:nvSpPr>
          <p:cNvPr id="4" name="Right Arrow 3"/>
          <p:cNvSpPr/>
          <p:nvPr/>
        </p:nvSpPr>
        <p:spPr>
          <a:xfrm>
            <a:off x="85728" y="3214688"/>
            <a:ext cx="838200" cy="47148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777888"/>
            <a:ext cx="1114424" cy="369332"/>
          </a:xfrm>
          <a:prstGeom prst="rect">
            <a:avLst/>
          </a:prstGeom>
          <a:noFill/>
        </p:spPr>
        <p:txBody>
          <a:bodyPr wrap="square" rtlCol="0">
            <a:spAutoFit/>
          </a:bodyPr>
          <a:lstStyle/>
          <a:p>
            <a:r>
              <a:rPr lang="en-US" dirty="0" smtClean="0">
                <a:solidFill>
                  <a:srgbClr val="002060"/>
                </a:solidFill>
              </a:rPr>
              <a:t>What?!</a:t>
            </a:r>
            <a:endParaRPr lang="en-US" dirty="0">
              <a:solidFill>
                <a:srgbClr val="002060"/>
              </a:solidFill>
            </a:endParaRPr>
          </a:p>
        </p:txBody>
      </p:sp>
      <p:sp>
        <p:nvSpPr>
          <p:cNvPr id="6" name="Slide Number Placeholder 5"/>
          <p:cNvSpPr>
            <a:spLocks noGrp="1"/>
          </p:cNvSpPr>
          <p:nvPr>
            <p:ph type="sldNum" sz="quarter" idx="12"/>
          </p:nvPr>
        </p:nvSpPr>
        <p:spPr/>
        <p:txBody>
          <a:bodyPr/>
          <a:lstStyle/>
          <a:p>
            <a:fld id="{F456681B-3CC2-4419-89B7-567D89EA714D}" type="slidenum">
              <a:rPr lang="en-US" smtClean="0"/>
              <a:t>12</a:t>
            </a:fld>
            <a:endParaRPr lang="en-US"/>
          </a:p>
        </p:txBody>
      </p:sp>
    </p:spTree>
    <p:extLst>
      <p:ext uri="{BB962C8B-B14F-4D97-AF65-F5344CB8AC3E}">
        <p14:creationId xmlns:p14="http://schemas.microsoft.com/office/powerpoint/2010/main" val="400057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Lucida Sans" panose="020B0602030504020204" pitchFamily="34" charset="0"/>
              </a:rPr>
              <a:t>An example</a:t>
            </a:r>
            <a:endParaRPr lang="en-US" dirty="0">
              <a:solidFill>
                <a:srgbClr val="C00000"/>
              </a:solidFill>
              <a:latin typeface="Lucida Sans" panose="020B0602030504020204" pitchFamily="34" charset="0"/>
            </a:endParaRPr>
          </a:p>
        </p:txBody>
      </p:sp>
      <p:sp>
        <p:nvSpPr>
          <p:cNvPr id="3" name="Content Placeholder 2"/>
          <p:cNvSpPr>
            <a:spLocks noGrp="1"/>
          </p:cNvSpPr>
          <p:nvPr>
            <p:ph idx="1"/>
          </p:nvPr>
        </p:nvSpPr>
        <p:spPr/>
        <p:txBody>
          <a:bodyPr/>
          <a:lstStyle/>
          <a:p>
            <a:r>
              <a:rPr lang="en-US" dirty="0" smtClean="0">
                <a:latin typeface="Lucida Sans" panose="020B0602030504020204" pitchFamily="34" charset="0"/>
              </a:rPr>
              <a:t>Arthur </a:t>
            </a:r>
            <a:r>
              <a:rPr lang="en-US" dirty="0" err="1" smtClean="0">
                <a:latin typeface="Lucida Sans" panose="020B0602030504020204" pitchFamily="34" charset="0"/>
              </a:rPr>
              <a:t>Peacocke</a:t>
            </a:r>
            <a:r>
              <a:rPr lang="en-US" dirty="0" smtClean="0">
                <a:latin typeface="Lucida Sans" panose="020B0602030504020204" pitchFamily="34" charset="0"/>
              </a:rPr>
              <a:t>:</a:t>
            </a:r>
          </a:p>
          <a:p>
            <a:pPr marL="0" indent="0">
              <a:buNone/>
            </a:pPr>
            <a:r>
              <a:rPr lang="en-US" i="1" dirty="0" smtClean="0">
                <a:latin typeface="Lucida Sans" panose="020B0602030504020204" pitchFamily="34" charset="0"/>
              </a:rPr>
              <a:t>Modern cell biology has “radically undermined” the credibility of the virgin birth because it would require God’s making a Y-chromosome out of nothing in Mary’s ovum.</a:t>
            </a:r>
          </a:p>
          <a:p>
            <a:pPr marL="0" indent="0">
              <a:buNone/>
            </a:pPr>
            <a:endParaRPr lang="en-US" dirty="0">
              <a:latin typeface="Lucida Sans" panose="020B0602030504020204" pitchFamily="34" charset="0"/>
            </a:endParaRPr>
          </a:p>
          <a:p>
            <a:pPr marL="0" indent="0">
              <a:buNone/>
            </a:pPr>
            <a:endParaRPr lang="en-US" dirty="0" smtClean="0">
              <a:latin typeface="Lucida Sans" panose="020B0602030504020204" pitchFamily="34" charset="0"/>
            </a:endParaRPr>
          </a:p>
          <a:p>
            <a:pPr marL="0" indent="0">
              <a:buNone/>
            </a:pPr>
            <a:r>
              <a:rPr lang="en-US" dirty="0" smtClean="0">
                <a:solidFill>
                  <a:srgbClr val="FF0000"/>
                </a:solidFill>
                <a:latin typeface="Lucida Sans" panose="020B0602030504020204" pitchFamily="34" charset="0"/>
              </a:rPr>
              <a:t>Is this a convincing argument?</a:t>
            </a:r>
            <a:endParaRPr lang="en-US" dirty="0">
              <a:solidFill>
                <a:srgbClr val="FF0000"/>
              </a:solidFill>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13</a:t>
            </a:fld>
            <a:endParaRPr lang="en-US">
              <a:latin typeface="Lucida Sans" panose="020B0602030504020204" pitchFamily="34" charset="0"/>
            </a:endParaRPr>
          </a:p>
        </p:txBody>
      </p:sp>
      <p:pic>
        <p:nvPicPr>
          <p:cNvPr id="1026" name="Picture 2" descr="Image result for egg and spe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897" y="3785452"/>
            <a:ext cx="3997682" cy="210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76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4" y="457200"/>
            <a:ext cx="9172575" cy="1261884"/>
          </a:xfrm>
          <a:prstGeom prst="rect">
            <a:avLst/>
          </a:prstGeom>
          <a:noFill/>
        </p:spPr>
        <p:txBody>
          <a:bodyPr wrap="square" rtlCol="0">
            <a:spAutoFit/>
          </a:bodyPr>
          <a:lstStyle/>
          <a:p>
            <a:r>
              <a:rPr lang="en-US" sz="2800" dirty="0" smtClean="0">
                <a:solidFill>
                  <a:srgbClr val="C00000"/>
                </a:solidFill>
                <a:latin typeface="Lucida Sans" panose="020B0602030504020204" pitchFamily="34" charset="0"/>
              </a:rPr>
              <a:t>Comprehension check: </a:t>
            </a:r>
          </a:p>
          <a:p>
            <a:r>
              <a:rPr lang="en-US" sz="2000" dirty="0" smtClean="0">
                <a:latin typeface="Lucida Sans" panose="020B0602030504020204" pitchFamily="34" charset="0"/>
              </a:rPr>
              <a:t>Hume: But aren’t miracles </a:t>
            </a:r>
            <a:r>
              <a:rPr lang="en-US" sz="2000" dirty="0">
                <a:latin typeface="Lucida Sans" panose="020B0602030504020204" pitchFamily="34" charset="0"/>
              </a:rPr>
              <a:t>inherently improbable?</a:t>
            </a:r>
          </a:p>
          <a:p>
            <a:endParaRPr lang="en-US" sz="2800" dirty="0">
              <a:latin typeface="Lucida Sans" panose="020B0602030504020204" pitchFamily="34" charset="0"/>
            </a:endParaRPr>
          </a:p>
        </p:txBody>
      </p:sp>
      <p:sp>
        <p:nvSpPr>
          <p:cNvPr id="3" name="TextBox 2"/>
          <p:cNvSpPr txBox="1"/>
          <p:nvPr/>
        </p:nvSpPr>
        <p:spPr>
          <a:xfrm>
            <a:off x="1128711" y="4786690"/>
            <a:ext cx="8929688" cy="1323439"/>
          </a:xfrm>
          <a:prstGeom prst="rect">
            <a:avLst/>
          </a:prstGeom>
          <a:noFill/>
        </p:spPr>
        <p:txBody>
          <a:bodyPr wrap="square" rtlCol="0">
            <a:spAutoFit/>
          </a:bodyPr>
          <a:lstStyle/>
          <a:p>
            <a:r>
              <a:rPr lang="en-US" sz="2000" dirty="0" smtClean="0">
                <a:latin typeface="Lucida Sans" panose="020B0602030504020204" pitchFamily="34" charset="0"/>
              </a:rPr>
              <a:t>Hume: “We have TONS of evidence of nature working normally, so your so-called miracle claim is statistically unlikely.”</a:t>
            </a:r>
          </a:p>
          <a:p>
            <a:endParaRPr lang="en-US" sz="2000" dirty="0">
              <a:latin typeface="Lucida Sans" panose="020B0602030504020204" pitchFamily="34" charset="0"/>
            </a:endParaRPr>
          </a:p>
          <a:p>
            <a:r>
              <a:rPr lang="en-US" sz="2000" dirty="0" smtClean="0">
                <a:latin typeface="Lucida Sans" panose="020B0602030504020204" pitchFamily="34" charset="0"/>
              </a:rPr>
              <a:t>What’s wrong with this line of thinking?</a:t>
            </a:r>
            <a:endParaRPr lang="en-US" sz="2000" dirty="0">
              <a:latin typeface="Lucida Sans" panose="020B0602030504020204" pitchFamily="34" charset="0"/>
            </a:endParaRPr>
          </a:p>
        </p:txBody>
      </p:sp>
      <p:pic>
        <p:nvPicPr>
          <p:cNvPr id="1026" name="Picture 2" descr="https://upload.wikimedia.org/wikipedia/commons/thumb/1/1c/Allan_Ramsay_-_David_Hume%2C_1711_-_1776._Historian_and_philosopher_-_Google_Art_Project.jpg/220px-Allan_Ramsay_-_David_Hume%2C_1711_-_1776._Historian_and_philosopher_-_Google_Art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854" y="1224251"/>
            <a:ext cx="2851149" cy="3395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ales ba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899" y="1782916"/>
            <a:ext cx="4392458" cy="28367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F456681B-3CC2-4419-89B7-567D89EA714D}" type="slidenum">
              <a:rPr lang="en-US" sz="1100" smtClean="0">
                <a:latin typeface="Lucida Sans" panose="020B0602030504020204" pitchFamily="34" charset="0"/>
              </a:rPr>
              <a:t>14</a:t>
            </a:fld>
            <a:endParaRPr lang="en-US" sz="1100">
              <a:latin typeface="Lucida Sans" panose="020B0602030504020204" pitchFamily="34" charset="0"/>
            </a:endParaRPr>
          </a:p>
        </p:txBody>
      </p:sp>
      <p:sp>
        <p:nvSpPr>
          <p:cNvPr id="4" name="TextBox 3"/>
          <p:cNvSpPr txBox="1"/>
          <p:nvPr/>
        </p:nvSpPr>
        <p:spPr>
          <a:xfrm>
            <a:off x="164387" y="6462445"/>
            <a:ext cx="4582274" cy="338554"/>
          </a:xfrm>
          <a:prstGeom prst="rect">
            <a:avLst/>
          </a:prstGeom>
          <a:noFill/>
        </p:spPr>
        <p:txBody>
          <a:bodyPr wrap="square" rtlCol="0">
            <a:spAutoFit/>
          </a:bodyPr>
          <a:lstStyle/>
          <a:p>
            <a:r>
              <a:rPr lang="en-US" sz="1600" dirty="0" smtClean="0">
                <a:solidFill>
                  <a:schemeClr val="tx1">
                    <a:lumMod val="50000"/>
                    <a:lumOff val="50000"/>
                  </a:schemeClr>
                </a:solidFill>
                <a:latin typeface="Lucida Sans" panose="020B0602030504020204" pitchFamily="34" charset="0"/>
              </a:rPr>
              <a:t>Note connection to “Higher Criticism” </a:t>
            </a:r>
            <a:endParaRPr lang="en-US" sz="1600" dirty="0">
              <a:solidFill>
                <a:schemeClr val="tx1">
                  <a:lumMod val="50000"/>
                  <a:lumOff val="50000"/>
                </a:schemeClr>
              </a:solidFill>
              <a:latin typeface="Lucida Sans" panose="020B0602030504020204" pitchFamily="34" charset="0"/>
            </a:endParaRPr>
          </a:p>
        </p:txBody>
      </p:sp>
    </p:spTree>
    <p:extLst>
      <p:ext uri="{BB962C8B-B14F-4D97-AF65-F5344CB8AC3E}">
        <p14:creationId xmlns:p14="http://schemas.microsoft.com/office/powerpoint/2010/main" val="125958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Lucida Sans" panose="020B0602030504020204" pitchFamily="34" charset="0"/>
              </a:rPr>
              <a:t>Don’t we have to assume that miracles are impossible in order to do science?</a:t>
            </a:r>
            <a:endParaRPr lang="en-US" dirty="0">
              <a:solidFill>
                <a:srgbClr val="C00000"/>
              </a:solidFill>
              <a:latin typeface="Lucida Sans" panose="020B0602030504020204" pitchFamily="34" charset="0"/>
            </a:endParaRPr>
          </a:p>
        </p:txBody>
      </p:sp>
      <p:pic>
        <p:nvPicPr>
          <p:cNvPr id="1026" name="Picture 2" descr="Image result for lab f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510" y="2047081"/>
            <a:ext cx="4166152" cy="31940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15</a:t>
            </a:fld>
            <a:endParaRPr lang="en-US">
              <a:latin typeface="Lucida Sans" panose="020B0602030504020204" pitchFamily="34" charset="0"/>
            </a:endParaRPr>
          </a:p>
        </p:txBody>
      </p:sp>
    </p:spTree>
    <p:extLst>
      <p:ext uri="{BB962C8B-B14F-4D97-AF65-F5344CB8AC3E}">
        <p14:creationId xmlns:p14="http://schemas.microsoft.com/office/powerpoint/2010/main" val="50896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latin typeface="Lucida Sans" panose="020B0602030504020204" pitchFamily="34" charset="0"/>
              </a:rPr>
              <a:t>Don’t we have to assume that miracles are impossible in order to do science?</a:t>
            </a:r>
            <a:endParaRPr lang="en-US" dirty="0">
              <a:solidFill>
                <a:srgbClr val="C00000"/>
              </a:solidFill>
              <a:latin typeface="Lucida Sans" panose="020B0602030504020204" pitchFamily="34" charset="0"/>
            </a:endParaRPr>
          </a:p>
        </p:txBody>
      </p:sp>
      <p:sp>
        <p:nvSpPr>
          <p:cNvPr id="3" name="Content Placeholder 2"/>
          <p:cNvSpPr>
            <a:spLocks noGrp="1"/>
          </p:cNvSpPr>
          <p:nvPr>
            <p:ph idx="1"/>
          </p:nvPr>
        </p:nvSpPr>
        <p:spPr>
          <a:xfrm>
            <a:off x="1128714" y="2404269"/>
            <a:ext cx="10225086" cy="3772693"/>
          </a:xfrm>
        </p:spPr>
        <p:txBody>
          <a:bodyPr/>
          <a:lstStyle/>
          <a:p>
            <a:r>
              <a:rPr lang="en-US" dirty="0" smtClean="0">
                <a:latin typeface="Lucida Sans" panose="020B0602030504020204" pitchFamily="34" charset="0"/>
              </a:rPr>
              <a:t>No, Miracles are not random; God is going to capriciously mess up your experiment.</a:t>
            </a:r>
          </a:p>
          <a:p>
            <a:r>
              <a:rPr lang="en-US" b="1" u="sng" dirty="0" smtClean="0">
                <a:latin typeface="Lucida Sans" panose="020B0602030504020204" pitchFamily="34" charset="0"/>
              </a:rPr>
              <a:t>Miracles have a religious context.</a:t>
            </a:r>
            <a:r>
              <a:rPr lang="en-US" u="sng" dirty="0" smtClean="0">
                <a:latin typeface="Lucida Sans" panose="020B0602030504020204" pitchFamily="34" charset="0"/>
              </a:rPr>
              <a:t> </a:t>
            </a:r>
          </a:p>
          <a:p>
            <a:endParaRPr lang="en-US" dirty="0" smtClean="0">
              <a:latin typeface="Lucida Sans" panose="020B0602030504020204" pitchFamily="34" charset="0"/>
            </a:endParaRPr>
          </a:p>
          <a:p>
            <a:endParaRPr lang="en-US" dirty="0">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16</a:t>
            </a:fld>
            <a:endParaRPr lang="en-US">
              <a:latin typeface="Lucida Sans" panose="020B0602030504020204" pitchFamily="34" charset="0"/>
            </a:endParaRPr>
          </a:p>
        </p:txBody>
      </p:sp>
    </p:spTree>
    <p:extLst>
      <p:ext uri="{BB962C8B-B14F-4D97-AF65-F5344CB8AC3E}">
        <p14:creationId xmlns:p14="http://schemas.microsoft.com/office/powerpoint/2010/main" val="876006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latin typeface="Lucida Sans" panose="020B0602030504020204" pitchFamily="34" charset="0"/>
              </a:rPr>
              <a:t>Maybe we’re wrong to talk about “what nature can do on its own”</a:t>
            </a:r>
            <a:endParaRPr lang="en-US" sz="4000" dirty="0">
              <a:solidFill>
                <a:srgbClr val="C00000"/>
              </a:solidFill>
              <a:latin typeface="Lucida Sans" panose="020B0602030504020204" pitchFamily="34" charset="0"/>
            </a:endParaRPr>
          </a:p>
        </p:txBody>
      </p:sp>
      <p:sp>
        <p:nvSpPr>
          <p:cNvPr id="3" name="Content Placeholder 2"/>
          <p:cNvSpPr>
            <a:spLocks noGrp="1"/>
          </p:cNvSpPr>
          <p:nvPr>
            <p:ph idx="1"/>
          </p:nvPr>
        </p:nvSpPr>
        <p:spPr>
          <a:xfrm>
            <a:off x="838200" y="1825624"/>
            <a:ext cx="10515600" cy="4403725"/>
          </a:xfrm>
        </p:spPr>
        <p:txBody>
          <a:bodyPr>
            <a:normAutofit/>
          </a:bodyPr>
          <a:lstStyle/>
          <a:p>
            <a:r>
              <a:rPr lang="en-US" sz="2400" dirty="0" smtClean="0">
                <a:latin typeface="Lucida Sans" panose="020B0602030504020204" pitchFamily="34" charset="0"/>
              </a:rPr>
              <a:t>It’s wrong to think of God as outside the system, only occasionally reaching in.</a:t>
            </a:r>
          </a:p>
          <a:p>
            <a:r>
              <a:rPr lang="en-US" sz="2400" b="1" dirty="0" smtClean="0">
                <a:latin typeface="Lucida Sans" panose="020B0602030504020204" pitchFamily="34" charset="0"/>
              </a:rPr>
              <a:t>The truth is that God is the sustainer of the universe; it’s by His will that every little atom continues to act in a regular, predictable way.</a:t>
            </a:r>
          </a:p>
          <a:p>
            <a:r>
              <a:rPr lang="en-US" sz="2400" b="1" dirty="0" err="1">
                <a:solidFill>
                  <a:srgbClr val="002060"/>
                </a:solidFill>
                <a:latin typeface="Lucida Sans" panose="020B0602030504020204" pitchFamily="34" charset="0"/>
              </a:rPr>
              <a:t>Heb</a:t>
            </a:r>
            <a:r>
              <a:rPr lang="en-US" sz="2400" b="1" dirty="0">
                <a:solidFill>
                  <a:srgbClr val="002060"/>
                </a:solidFill>
                <a:latin typeface="Lucida Sans" panose="020B0602030504020204" pitchFamily="34" charset="0"/>
              </a:rPr>
              <a:t> 1:3. Christ is “upholding the universe by his word of power.”</a:t>
            </a:r>
          </a:p>
          <a:p>
            <a:r>
              <a:rPr lang="en-US" sz="2400" b="1" dirty="0">
                <a:solidFill>
                  <a:srgbClr val="002060"/>
                </a:solidFill>
                <a:latin typeface="Lucida Sans" panose="020B0602030504020204" pitchFamily="34" charset="0"/>
              </a:rPr>
              <a:t>Acts 17:28. “In him, we live and move and have our being.”  </a:t>
            </a:r>
          </a:p>
          <a:p>
            <a:r>
              <a:rPr lang="en-US" sz="2400" dirty="0" smtClean="0">
                <a:latin typeface="Lucida Sans" panose="020B0602030504020204" pitchFamily="34" charset="0"/>
              </a:rPr>
              <a:t>This is why science is possible!</a:t>
            </a:r>
          </a:p>
          <a:p>
            <a:endParaRPr lang="en-US" sz="2400" b="1" dirty="0">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z="1100" smtClean="0">
                <a:latin typeface="Lucida Sans" panose="020B0602030504020204" pitchFamily="34" charset="0"/>
              </a:rPr>
              <a:t>17</a:t>
            </a:fld>
            <a:endParaRPr lang="en-US" sz="1100">
              <a:latin typeface="Lucida Sans" panose="020B0602030504020204" pitchFamily="34" charset="0"/>
            </a:endParaRPr>
          </a:p>
        </p:txBody>
      </p:sp>
    </p:spTree>
    <p:extLst>
      <p:ext uri="{BB962C8B-B14F-4D97-AF65-F5344CB8AC3E}">
        <p14:creationId xmlns:p14="http://schemas.microsoft.com/office/powerpoint/2010/main" val="3093641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11"/>
            <a:ext cx="10515600" cy="1325563"/>
          </a:xfrm>
        </p:spPr>
        <p:txBody>
          <a:bodyPr/>
          <a:lstStyle/>
          <a:p>
            <a:r>
              <a:rPr lang="en-US" dirty="0" smtClean="0">
                <a:solidFill>
                  <a:srgbClr val="C00000"/>
                </a:solidFill>
                <a:latin typeface="Lucida Sans" panose="020B0602030504020204" pitchFamily="34" charset="0"/>
              </a:rPr>
              <a:t>A corrective to the Deists: Providence</a:t>
            </a:r>
            <a:endParaRPr lang="en-US" dirty="0">
              <a:solidFill>
                <a:srgbClr val="C00000"/>
              </a:solidFill>
              <a:latin typeface="Lucida Sans" panose="020B0602030504020204" pitchFamily="34" charset="0"/>
            </a:endParaRPr>
          </a:p>
        </p:txBody>
      </p:sp>
      <p:sp>
        <p:nvSpPr>
          <p:cNvPr id="4" name="Rectangle 3"/>
          <p:cNvSpPr/>
          <p:nvPr/>
        </p:nvSpPr>
        <p:spPr>
          <a:xfrm>
            <a:off x="1385888" y="1419221"/>
            <a:ext cx="4171950" cy="4660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419221"/>
            <a:ext cx="2428876" cy="46609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86676" y="1419221"/>
            <a:ext cx="1814512" cy="4660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92224" y="2214558"/>
            <a:ext cx="3017520" cy="1569660"/>
          </a:xfrm>
          <a:prstGeom prst="rect">
            <a:avLst/>
          </a:prstGeom>
          <a:noFill/>
        </p:spPr>
        <p:txBody>
          <a:bodyPr wrap="square" rtlCol="0">
            <a:spAutoFit/>
          </a:bodyPr>
          <a:lstStyle/>
          <a:p>
            <a:pPr algn="ctr"/>
            <a:r>
              <a:rPr lang="en-US" sz="2400" b="1" strike="sngStrike" dirty="0" smtClean="0">
                <a:solidFill>
                  <a:schemeClr val="bg1"/>
                </a:solidFill>
              </a:rPr>
              <a:t>Natural Causes</a:t>
            </a:r>
          </a:p>
          <a:p>
            <a:pPr algn="ctr"/>
            <a:r>
              <a:rPr lang="en-US" sz="2400" b="1" dirty="0" smtClean="0">
                <a:solidFill>
                  <a:schemeClr val="bg1"/>
                </a:solidFill>
              </a:rPr>
              <a:t>God’s providential ordering &amp; sustaining of the natural world</a:t>
            </a:r>
            <a:endParaRPr lang="en-US" sz="2400" b="1" dirty="0">
              <a:solidFill>
                <a:schemeClr val="bg1"/>
              </a:solidFill>
            </a:endParaRPr>
          </a:p>
        </p:txBody>
      </p:sp>
      <p:sp>
        <p:nvSpPr>
          <p:cNvPr id="8" name="TextBox 7"/>
          <p:cNvSpPr txBox="1"/>
          <p:nvPr/>
        </p:nvSpPr>
        <p:spPr>
          <a:xfrm>
            <a:off x="5226842" y="2214558"/>
            <a:ext cx="2459833" cy="830997"/>
          </a:xfrm>
          <a:prstGeom prst="rect">
            <a:avLst/>
          </a:prstGeom>
          <a:noFill/>
        </p:spPr>
        <p:txBody>
          <a:bodyPr wrap="square" rtlCol="0">
            <a:spAutoFit/>
          </a:bodyPr>
          <a:lstStyle/>
          <a:p>
            <a:pPr algn="ctr"/>
            <a:r>
              <a:rPr lang="en-US" sz="2400" b="1" dirty="0" smtClean="0">
                <a:solidFill>
                  <a:schemeClr val="bg1"/>
                </a:solidFill>
              </a:rPr>
              <a:t>Special Providence</a:t>
            </a:r>
            <a:endParaRPr lang="en-US" sz="2400" b="1" dirty="0">
              <a:solidFill>
                <a:schemeClr val="bg1"/>
              </a:solidFill>
            </a:endParaRPr>
          </a:p>
        </p:txBody>
      </p:sp>
      <p:sp>
        <p:nvSpPr>
          <p:cNvPr id="9" name="TextBox 8"/>
          <p:cNvSpPr txBox="1"/>
          <p:nvPr/>
        </p:nvSpPr>
        <p:spPr>
          <a:xfrm>
            <a:off x="7364015" y="2214557"/>
            <a:ext cx="2459833" cy="461665"/>
          </a:xfrm>
          <a:prstGeom prst="rect">
            <a:avLst/>
          </a:prstGeom>
          <a:noFill/>
        </p:spPr>
        <p:txBody>
          <a:bodyPr wrap="square" rtlCol="0">
            <a:spAutoFit/>
          </a:bodyPr>
          <a:lstStyle/>
          <a:p>
            <a:pPr algn="ctr"/>
            <a:r>
              <a:rPr lang="en-US" sz="2400" b="1" dirty="0" smtClean="0">
                <a:solidFill>
                  <a:schemeClr val="bg1"/>
                </a:solidFill>
              </a:rPr>
              <a:t>Miracle</a:t>
            </a:r>
            <a:endParaRPr lang="en-US" sz="2400" b="1" dirty="0">
              <a:solidFill>
                <a:schemeClr val="bg1"/>
              </a:solidFill>
            </a:endParaRPr>
          </a:p>
        </p:txBody>
      </p:sp>
      <p:sp>
        <p:nvSpPr>
          <p:cNvPr id="3" name="Slide Number Placeholder 2"/>
          <p:cNvSpPr>
            <a:spLocks noGrp="1"/>
          </p:cNvSpPr>
          <p:nvPr>
            <p:ph type="sldNum" sz="quarter" idx="12"/>
          </p:nvPr>
        </p:nvSpPr>
        <p:spPr/>
        <p:txBody>
          <a:bodyPr/>
          <a:lstStyle/>
          <a:p>
            <a:fld id="{F456681B-3CC2-4419-89B7-567D89EA714D}" type="slidenum">
              <a:rPr lang="en-US" smtClean="0"/>
              <a:t>18</a:t>
            </a:fld>
            <a:endParaRPr lang="en-US"/>
          </a:p>
        </p:txBody>
      </p:sp>
      <p:pic>
        <p:nvPicPr>
          <p:cNvPr id="10" name="Picture 2" descr="Image result for rain c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7725" y="3959072"/>
            <a:ext cx="2594925" cy="19461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5725" y="6052914"/>
            <a:ext cx="10729913" cy="830997"/>
          </a:xfrm>
          <a:prstGeom prst="rect">
            <a:avLst/>
          </a:prstGeom>
          <a:noFill/>
        </p:spPr>
        <p:txBody>
          <a:bodyPr wrap="square" rtlCol="0">
            <a:spAutoFit/>
          </a:bodyPr>
          <a:lstStyle/>
          <a:p>
            <a:r>
              <a:rPr lang="en-US" sz="2400" dirty="0" smtClean="0">
                <a:solidFill>
                  <a:srgbClr val="002060"/>
                </a:solidFill>
              </a:rPr>
              <a:t>Matt 5:45 “He </a:t>
            </a:r>
            <a:r>
              <a:rPr lang="en-US" sz="2400" dirty="0">
                <a:solidFill>
                  <a:srgbClr val="002060"/>
                </a:solidFill>
              </a:rPr>
              <a:t>causes his sun to rise on the evil and the good, and sends rain on the righteous and the unrighteous</a:t>
            </a:r>
            <a:r>
              <a:rPr lang="en-US" sz="2400" dirty="0" smtClean="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3370117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Lucida Sans" panose="020B0602030504020204" pitchFamily="34" charset="0"/>
              </a:rPr>
              <a:t>Summary of Part 1</a:t>
            </a:r>
            <a:endParaRPr lang="en-US" dirty="0">
              <a:solidFill>
                <a:srgbClr val="C00000"/>
              </a:solidFill>
              <a:latin typeface="Lucida Sans" panose="020B0602030504020204" pitchFamily="34" charset="0"/>
            </a:endParaRPr>
          </a:p>
        </p:txBody>
      </p:sp>
      <p:sp>
        <p:nvSpPr>
          <p:cNvPr id="3" name="Content Placeholder 2"/>
          <p:cNvSpPr>
            <a:spLocks noGrp="1"/>
          </p:cNvSpPr>
          <p:nvPr>
            <p:ph idx="1"/>
          </p:nvPr>
        </p:nvSpPr>
        <p:spPr/>
        <p:txBody>
          <a:bodyPr/>
          <a:lstStyle/>
          <a:p>
            <a:r>
              <a:rPr lang="en-US" dirty="0" smtClean="0"/>
              <a:t>Science doesn’t disprove miracles: Miracles are not violations of scientific law; it’s the supernatural reaching in.</a:t>
            </a:r>
          </a:p>
          <a:p>
            <a:r>
              <a:rPr lang="en-US" dirty="0" smtClean="0"/>
              <a:t>Miracles don’t happen randomly; they happen for a reason. </a:t>
            </a:r>
          </a:p>
          <a:p>
            <a:r>
              <a:rPr lang="en-US" dirty="0" smtClean="0"/>
              <a:t>God is not distant from the world; he is sovereign over the natural world, and he has the ability to act miraculously in it.</a:t>
            </a:r>
            <a:endParaRPr lang="en-US" dirty="0"/>
          </a:p>
        </p:txBody>
      </p:sp>
      <p:sp>
        <p:nvSpPr>
          <p:cNvPr id="4" name="Slide Number Placeholder 3"/>
          <p:cNvSpPr>
            <a:spLocks noGrp="1"/>
          </p:cNvSpPr>
          <p:nvPr>
            <p:ph type="sldNum" sz="quarter" idx="12"/>
          </p:nvPr>
        </p:nvSpPr>
        <p:spPr/>
        <p:txBody>
          <a:bodyPr/>
          <a:lstStyle/>
          <a:p>
            <a:fld id="{F456681B-3CC2-4419-89B7-567D89EA714D}" type="slidenum">
              <a:rPr lang="en-US" smtClean="0"/>
              <a:t>19</a:t>
            </a:fld>
            <a:endParaRPr lang="en-US"/>
          </a:p>
        </p:txBody>
      </p:sp>
    </p:spTree>
    <p:extLst>
      <p:ext uri="{BB962C8B-B14F-4D97-AF65-F5344CB8AC3E}">
        <p14:creationId xmlns:p14="http://schemas.microsoft.com/office/powerpoint/2010/main" val="347256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9173"/>
            <a:ext cx="10515600" cy="1325563"/>
          </a:xfrm>
        </p:spPr>
        <p:txBody>
          <a:bodyPr/>
          <a:lstStyle/>
          <a:p>
            <a:r>
              <a:rPr lang="en-US" dirty="0" smtClean="0">
                <a:solidFill>
                  <a:srgbClr val="C00000"/>
                </a:solidFill>
                <a:latin typeface="Lucida Sans" panose="020B0602030504020204" pitchFamily="34" charset="0"/>
              </a:rPr>
              <a:t>Our goals for today</a:t>
            </a:r>
            <a:endParaRPr lang="en-US" dirty="0">
              <a:solidFill>
                <a:srgbClr val="C00000"/>
              </a:solidFill>
              <a:latin typeface="Lucida Sans" panose="020B0602030504020204" pitchFamily="34" charset="0"/>
            </a:endParaRPr>
          </a:p>
        </p:txBody>
      </p:sp>
      <p:sp>
        <p:nvSpPr>
          <p:cNvPr id="3" name="Content Placeholder 2"/>
          <p:cNvSpPr>
            <a:spLocks noGrp="1"/>
          </p:cNvSpPr>
          <p:nvPr>
            <p:ph idx="1"/>
          </p:nvPr>
        </p:nvSpPr>
        <p:spPr/>
        <p:txBody>
          <a:bodyPr/>
          <a:lstStyle/>
          <a:p>
            <a:r>
              <a:rPr lang="en-US" dirty="0" smtClean="0">
                <a:latin typeface="Lucida Sans" panose="020B0602030504020204" pitchFamily="34" charset="0"/>
              </a:rPr>
              <a:t>What is a miracle? Does science disprove miracles?</a:t>
            </a:r>
          </a:p>
          <a:p>
            <a:r>
              <a:rPr lang="en-US" dirty="0" smtClean="0">
                <a:latin typeface="Lucida Sans" panose="020B0602030504020204" pitchFamily="34" charset="0"/>
              </a:rPr>
              <a:t>What’s the purpose of miracles in the Bible?</a:t>
            </a:r>
          </a:p>
          <a:p>
            <a:r>
              <a:rPr lang="en-US" dirty="0" smtClean="0">
                <a:latin typeface="Lucida Sans" panose="020B0602030504020204" pitchFamily="34" charset="0"/>
              </a:rPr>
              <a:t>Should we pray for miracles?</a:t>
            </a:r>
            <a:endParaRPr lang="en-US" dirty="0">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2</a:t>
            </a:fld>
            <a:endParaRPr lang="en-US">
              <a:latin typeface="Lucida Sans" panose="020B0602030504020204" pitchFamily="34" charset="0"/>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683" y="3957368"/>
            <a:ext cx="1887034" cy="22644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ayne grud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081" y="3957367"/>
            <a:ext cx="2255520" cy="225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337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latin typeface="Lucida Sans" panose="020B0602030504020204" pitchFamily="34" charset="0"/>
              </a:rPr>
              <a:t>30-second discussion with each other</a:t>
            </a:r>
            <a:endParaRPr lang="en-US" sz="4000" dirty="0">
              <a:solidFill>
                <a:srgbClr val="C00000"/>
              </a:solidFill>
              <a:latin typeface="Lucida Sans" panose="020B0602030504020204" pitchFamily="34" charset="0"/>
            </a:endParaRPr>
          </a:p>
        </p:txBody>
      </p:sp>
      <p:sp>
        <p:nvSpPr>
          <p:cNvPr id="3" name="Content Placeholder 2"/>
          <p:cNvSpPr>
            <a:spLocks noGrp="1"/>
          </p:cNvSpPr>
          <p:nvPr>
            <p:ph idx="1"/>
          </p:nvPr>
        </p:nvSpPr>
        <p:spPr>
          <a:xfrm>
            <a:off x="838200" y="1825625"/>
            <a:ext cx="10515600" cy="2674938"/>
          </a:xfrm>
        </p:spPr>
        <p:txBody>
          <a:bodyPr>
            <a:normAutofit/>
          </a:bodyPr>
          <a:lstStyle/>
          <a:p>
            <a:pPr marL="0" indent="0">
              <a:buNone/>
            </a:pPr>
            <a:r>
              <a:rPr lang="en-US" sz="2400" dirty="0">
                <a:latin typeface="Lucida Sans" panose="020B0602030504020204" pitchFamily="34" charset="0"/>
              </a:rPr>
              <a:t>Hume’s second </a:t>
            </a:r>
            <a:r>
              <a:rPr lang="en-US" sz="2400" dirty="0" smtClean="0">
                <a:latin typeface="Lucida Sans" panose="020B0602030504020204" pitchFamily="34" charset="0"/>
              </a:rPr>
              <a:t>problem:</a:t>
            </a:r>
            <a:endParaRPr lang="en-US" sz="2400" dirty="0">
              <a:latin typeface="Lucida Sans" panose="020B0602030504020204" pitchFamily="34" charset="0"/>
            </a:endParaRPr>
          </a:p>
          <a:p>
            <a:pPr marL="0" indent="0">
              <a:buNone/>
            </a:pPr>
            <a:r>
              <a:rPr lang="en-US" sz="2400" dirty="0" smtClean="0">
                <a:latin typeface="Lucida Sans" panose="020B0602030504020204" pitchFamily="34" charset="0"/>
              </a:rPr>
              <a:t>	Why are you so quick to believe Jesus’ resurrection and so 	skeptical about miracle claims from other religions?</a:t>
            </a:r>
          </a:p>
          <a:p>
            <a:pPr marL="0" indent="0">
              <a:buNone/>
            </a:pPr>
            <a:endParaRPr lang="en-US" sz="2400" dirty="0" smtClean="0">
              <a:latin typeface="Lucida Sans" panose="020B0602030504020204" pitchFamily="34" charset="0"/>
            </a:endParaRPr>
          </a:p>
          <a:p>
            <a:pPr marL="0" indent="0">
              <a:buNone/>
            </a:pPr>
            <a:r>
              <a:rPr lang="en-US" sz="2400" b="1" dirty="0" smtClean="0">
                <a:solidFill>
                  <a:srgbClr val="FF0000"/>
                </a:solidFill>
                <a:latin typeface="Lucida Sans" panose="020B0602030504020204" pitchFamily="34" charset="0"/>
              </a:rPr>
              <a:t>How would you respond?</a:t>
            </a:r>
            <a:endParaRPr lang="en-US" sz="2400" b="1" dirty="0">
              <a:solidFill>
                <a:srgbClr val="FF0000"/>
              </a:solidFill>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z="1100" smtClean="0">
                <a:latin typeface="Lucida Sans" panose="020B0602030504020204" pitchFamily="34" charset="0"/>
              </a:rPr>
              <a:t>20</a:t>
            </a:fld>
            <a:endParaRPr lang="en-US" sz="1100">
              <a:latin typeface="Lucida Sans" panose="020B0602030504020204" pitchFamily="34" charset="0"/>
            </a:endParaRPr>
          </a:p>
        </p:txBody>
      </p:sp>
      <p:pic>
        <p:nvPicPr>
          <p:cNvPr id="6146" name="Picture 2" descr="Image result for joseph smith golden pl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111" y="3453573"/>
            <a:ext cx="2168978" cy="290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28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8262"/>
            <a:ext cx="10515600" cy="1325563"/>
          </a:xfrm>
        </p:spPr>
        <p:txBody>
          <a:bodyPr/>
          <a:lstStyle/>
          <a:p>
            <a:r>
              <a:rPr lang="en-US" dirty="0" smtClean="0">
                <a:solidFill>
                  <a:srgbClr val="C00000"/>
                </a:solidFill>
                <a:latin typeface="Lucida Sans" panose="020B0602030504020204" pitchFamily="34" charset="0"/>
              </a:rPr>
              <a:t>Miracles </a:t>
            </a:r>
            <a:r>
              <a:rPr lang="en-US" dirty="0" smtClean="0">
                <a:solidFill>
                  <a:srgbClr val="C00000"/>
                </a:solidFill>
                <a:latin typeface="Lucida Sans" panose="020B0602030504020204" pitchFamily="34" charset="0"/>
              </a:rPr>
              <a:t>in the Bible</a:t>
            </a:r>
            <a:endParaRPr lang="en-US" dirty="0">
              <a:solidFill>
                <a:srgbClr val="C00000"/>
              </a:solidFill>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t>21</a:t>
            </a:fld>
            <a:endParaRPr lang="en-US"/>
          </a:p>
        </p:txBody>
      </p:sp>
    </p:spTree>
    <p:extLst>
      <p:ext uri="{BB962C8B-B14F-4D97-AF65-F5344CB8AC3E}">
        <p14:creationId xmlns:p14="http://schemas.microsoft.com/office/powerpoint/2010/main" val="310533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Lucida Sans" panose="020B0602030504020204" pitchFamily="34" charset="0"/>
              </a:rPr>
              <a:t>1-minute discussion with each other</a:t>
            </a:r>
            <a:endParaRPr lang="en-US" dirty="0">
              <a:solidFill>
                <a:srgbClr val="C00000"/>
              </a:solidFill>
              <a:latin typeface="Lucida Sans" panose="020B0602030504020204" pitchFamily="34" charset="0"/>
            </a:endParaRPr>
          </a:p>
        </p:txBody>
      </p:sp>
      <p:sp>
        <p:nvSpPr>
          <p:cNvPr id="3" name="Content Placeholder 2"/>
          <p:cNvSpPr>
            <a:spLocks noGrp="1"/>
          </p:cNvSpPr>
          <p:nvPr>
            <p:ph idx="1"/>
          </p:nvPr>
        </p:nvSpPr>
        <p:spPr/>
        <p:txBody>
          <a:bodyPr/>
          <a:lstStyle/>
          <a:p>
            <a:r>
              <a:rPr lang="en-US" dirty="0" smtClean="0">
                <a:latin typeface="Lucida Sans" panose="020B0602030504020204" pitchFamily="34" charset="0"/>
              </a:rPr>
              <a:t>A 7-year-old child in your church asks, “If Jesus had the ability to heal people, why didn’t he set up a huge healing assembly line for all the sick people?” </a:t>
            </a: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22</a:t>
            </a:fld>
            <a:endParaRPr lang="en-US">
              <a:latin typeface="Lucida Sans" panose="020B0602030504020204" pitchFamily="34" charset="0"/>
            </a:endParaRPr>
          </a:p>
        </p:txBody>
      </p:sp>
      <p:pic>
        <p:nvPicPr>
          <p:cNvPr id="1026" name="Picture 2" descr="Image result for assembly line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0" y="3659186"/>
            <a:ext cx="398145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201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latin typeface="Lucida Sans" panose="020B0602030504020204" pitchFamily="34" charset="0"/>
              </a:rPr>
              <a:t>How does the Bible describe miracles?</a:t>
            </a:r>
            <a:endParaRPr lang="en-US" sz="4000" dirty="0">
              <a:solidFill>
                <a:srgbClr val="C00000"/>
              </a:solidFill>
              <a:latin typeface="Lucida Sans" panose="020B0602030504020204" pitchFamily="34" charset="0"/>
            </a:endParaRPr>
          </a:p>
        </p:txBody>
      </p:sp>
      <p:sp>
        <p:nvSpPr>
          <p:cNvPr id="3" name="Content Placeholder 2"/>
          <p:cNvSpPr>
            <a:spLocks noGrp="1"/>
          </p:cNvSpPr>
          <p:nvPr>
            <p:ph idx="1"/>
          </p:nvPr>
        </p:nvSpPr>
        <p:spPr>
          <a:xfrm>
            <a:off x="838200" y="1739897"/>
            <a:ext cx="10515600" cy="4895850"/>
          </a:xfrm>
        </p:spPr>
        <p:txBody>
          <a:bodyPr>
            <a:normAutofit lnSpcReduction="10000"/>
          </a:bodyPr>
          <a:lstStyle/>
          <a:p>
            <a:pPr marL="0" indent="0">
              <a:buNone/>
            </a:pPr>
            <a:r>
              <a:rPr lang="en-US" sz="3200" dirty="0" smtClean="0">
                <a:latin typeface="Lucida Sans" panose="020B0602030504020204" pitchFamily="34" charset="0"/>
              </a:rPr>
              <a:t>“Miracle” (mighty work displaying power)</a:t>
            </a:r>
            <a:br>
              <a:rPr lang="en-US" sz="3200" dirty="0" smtClean="0">
                <a:latin typeface="Lucida Sans" panose="020B0602030504020204" pitchFamily="34" charset="0"/>
              </a:rPr>
            </a:br>
            <a:r>
              <a:rPr lang="en-US" sz="3200" dirty="0" smtClean="0">
                <a:latin typeface="Lucida Sans" panose="020B0602030504020204" pitchFamily="34" charset="0"/>
              </a:rPr>
              <a:t>“Signs and wonders” – What do these words mean?</a:t>
            </a:r>
          </a:p>
          <a:p>
            <a:r>
              <a:rPr lang="en-US" sz="2400" dirty="0" smtClean="0">
                <a:solidFill>
                  <a:srgbClr val="002060"/>
                </a:solidFill>
                <a:latin typeface="Lucida Sans" panose="020B0602030504020204" pitchFamily="34" charset="0"/>
              </a:rPr>
              <a:t>“Has </a:t>
            </a:r>
            <a:r>
              <a:rPr lang="en-US" sz="2400" dirty="0">
                <a:solidFill>
                  <a:srgbClr val="002060"/>
                </a:solidFill>
                <a:latin typeface="Lucida Sans" panose="020B0602030504020204" pitchFamily="34" charset="0"/>
              </a:rPr>
              <a:t>any god ever tried to take for himself one nation out of another nation, by </a:t>
            </a:r>
            <a:r>
              <a:rPr lang="en-US" sz="2400" dirty="0" err="1">
                <a:solidFill>
                  <a:srgbClr val="002060"/>
                </a:solidFill>
                <a:latin typeface="Lucida Sans" panose="020B0602030504020204" pitchFamily="34" charset="0"/>
              </a:rPr>
              <a:t>testings</a:t>
            </a:r>
            <a:r>
              <a:rPr lang="en-US" sz="2400" dirty="0">
                <a:solidFill>
                  <a:srgbClr val="002060"/>
                </a:solidFill>
                <a:latin typeface="Lucida Sans" panose="020B0602030504020204" pitchFamily="34" charset="0"/>
              </a:rPr>
              <a:t>, by </a:t>
            </a:r>
            <a:r>
              <a:rPr lang="en-US" sz="2400" b="1" dirty="0">
                <a:solidFill>
                  <a:srgbClr val="002060"/>
                </a:solidFill>
                <a:latin typeface="Lucida Sans" panose="020B0602030504020204" pitchFamily="34" charset="0"/>
              </a:rPr>
              <a:t>signs</a:t>
            </a:r>
            <a:r>
              <a:rPr lang="en-US" sz="2400" dirty="0">
                <a:solidFill>
                  <a:srgbClr val="002060"/>
                </a:solidFill>
                <a:latin typeface="Lucida Sans" panose="020B0602030504020204" pitchFamily="34" charset="0"/>
              </a:rPr>
              <a:t> </a:t>
            </a:r>
            <a:r>
              <a:rPr lang="en-US" sz="2400" b="1" dirty="0">
                <a:solidFill>
                  <a:srgbClr val="002060"/>
                </a:solidFill>
                <a:latin typeface="Lucida Sans" panose="020B0602030504020204" pitchFamily="34" charset="0"/>
              </a:rPr>
              <a:t>and</a:t>
            </a:r>
            <a:r>
              <a:rPr lang="en-US" sz="2400" dirty="0">
                <a:solidFill>
                  <a:srgbClr val="002060"/>
                </a:solidFill>
                <a:latin typeface="Lucida Sans" panose="020B0602030504020204" pitchFamily="34" charset="0"/>
              </a:rPr>
              <a:t> </a:t>
            </a:r>
            <a:r>
              <a:rPr lang="en-US" sz="2400" b="1" dirty="0">
                <a:solidFill>
                  <a:srgbClr val="002060"/>
                </a:solidFill>
                <a:latin typeface="Lucida Sans" panose="020B0602030504020204" pitchFamily="34" charset="0"/>
              </a:rPr>
              <a:t>wonders</a:t>
            </a:r>
            <a:r>
              <a:rPr lang="en-US" sz="2400" dirty="0">
                <a:solidFill>
                  <a:srgbClr val="002060"/>
                </a:solidFill>
                <a:latin typeface="Lucida Sans" panose="020B0602030504020204" pitchFamily="34" charset="0"/>
              </a:rPr>
              <a:t>, by war, by a mighty hand and an outstretched arm, or by great and awesome deeds, like all the things the </a:t>
            </a:r>
            <a:r>
              <a:rPr lang="en-US" sz="2400" cap="small" dirty="0">
                <a:solidFill>
                  <a:srgbClr val="002060"/>
                </a:solidFill>
                <a:latin typeface="Lucida Sans" panose="020B0602030504020204" pitchFamily="34" charset="0"/>
              </a:rPr>
              <a:t>Lord</a:t>
            </a:r>
            <a:r>
              <a:rPr lang="en-US" sz="2400" dirty="0">
                <a:solidFill>
                  <a:srgbClr val="002060"/>
                </a:solidFill>
                <a:latin typeface="Lucida Sans" panose="020B0602030504020204" pitchFamily="34" charset="0"/>
              </a:rPr>
              <a:t> your God did for you in Egypt before your very eyes</a:t>
            </a:r>
            <a:r>
              <a:rPr lang="en-US" sz="2400" dirty="0" smtClean="0">
                <a:solidFill>
                  <a:srgbClr val="002060"/>
                </a:solidFill>
                <a:latin typeface="Lucida Sans" panose="020B0602030504020204" pitchFamily="34" charset="0"/>
              </a:rPr>
              <a:t>?” [</a:t>
            </a:r>
            <a:r>
              <a:rPr lang="en-US" sz="2400" dirty="0" err="1" smtClean="0">
                <a:solidFill>
                  <a:srgbClr val="002060"/>
                </a:solidFill>
                <a:latin typeface="Lucida Sans" panose="020B0602030504020204" pitchFamily="34" charset="0"/>
              </a:rPr>
              <a:t>Deut</a:t>
            </a:r>
            <a:r>
              <a:rPr lang="en-US" sz="2400" dirty="0" smtClean="0">
                <a:solidFill>
                  <a:srgbClr val="002060"/>
                </a:solidFill>
                <a:latin typeface="Lucida Sans" panose="020B0602030504020204" pitchFamily="34" charset="0"/>
              </a:rPr>
              <a:t> 4:34]</a:t>
            </a:r>
          </a:p>
          <a:p>
            <a:r>
              <a:rPr lang="en-US" sz="2400" dirty="0" smtClean="0">
                <a:solidFill>
                  <a:srgbClr val="002060"/>
                </a:solidFill>
                <a:latin typeface="Lucida Sans" panose="020B0602030504020204" pitchFamily="34" charset="0"/>
              </a:rPr>
              <a:t>“</a:t>
            </a:r>
            <a:r>
              <a:rPr lang="en-US" sz="2400" dirty="0">
                <a:solidFill>
                  <a:srgbClr val="002060"/>
                </a:solidFill>
                <a:latin typeface="Lucida Sans" panose="020B0602030504020204" pitchFamily="34" charset="0"/>
              </a:rPr>
              <a:t>He rescues and he saves; he performs </a:t>
            </a:r>
            <a:r>
              <a:rPr lang="en-US" sz="2400" b="1" dirty="0">
                <a:solidFill>
                  <a:srgbClr val="002060"/>
                </a:solidFill>
                <a:latin typeface="Lucida Sans" panose="020B0602030504020204" pitchFamily="34" charset="0"/>
              </a:rPr>
              <a:t>signs</a:t>
            </a:r>
            <a:r>
              <a:rPr lang="en-US" sz="2400" dirty="0">
                <a:solidFill>
                  <a:srgbClr val="002060"/>
                </a:solidFill>
                <a:latin typeface="Lucida Sans" panose="020B0602030504020204" pitchFamily="34" charset="0"/>
              </a:rPr>
              <a:t> </a:t>
            </a:r>
            <a:r>
              <a:rPr lang="en-US" sz="2400" b="1" dirty="0" smtClean="0">
                <a:solidFill>
                  <a:srgbClr val="002060"/>
                </a:solidFill>
                <a:latin typeface="Lucida Sans" panose="020B0602030504020204" pitchFamily="34" charset="0"/>
              </a:rPr>
              <a:t>and wonders</a:t>
            </a:r>
            <a:r>
              <a:rPr lang="en-US" sz="2400" dirty="0">
                <a:solidFill>
                  <a:srgbClr val="002060"/>
                </a:solidFill>
                <a:latin typeface="Lucida Sans" panose="020B0602030504020204" pitchFamily="34" charset="0"/>
              </a:rPr>
              <a:t> in the heavens and on the earth. He has rescued Daniel from the power of the lions.” [Dan 6:27]</a:t>
            </a:r>
            <a:endParaRPr lang="en-US" sz="2400" dirty="0" smtClean="0">
              <a:solidFill>
                <a:srgbClr val="002060"/>
              </a:solidFill>
              <a:latin typeface="Lucida Sans" panose="020B0602030504020204" pitchFamily="34" charset="0"/>
            </a:endParaRPr>
          </a:p>
          <a:p>
            <a:r>
              <a:rPr lang="en-US" sz="2400" dirty="0" smtClean="0">
                <a:solidFill>
                  <a:srgbClr val="002060"/>
                </a:solidFill>
                <a:latin typeface="Lucida Sans" panose="020B0602030504020204" pitchFamily="34" charset="0"/>
              </a:rPr>
              <a:t>“The </a:t>
            </a:r>
            <a:r>
              <a:rPr lang="en-US" sz="2400" dirty="0">
                <a:solidFill>
                  <a:srgbClr val="002060"/>
                </a:solidFill>
                <a:latin typeface="Lucida Sans" panose="020B0602030504020204" pitchFamily="34" charset="0"/>
              </a:rPr>
              <a:t>apostles performed many </a:t>
            </a:r>
            <a:r>
              <a:rPr lang="en-US" sz="2400" b="1" dirty="0">
                <a:solidFill>
                  <a:srgbClr val="002060"/>
                </a:solidFill>
                <a:latin typeface="Lucida Sans" panose="020B0602030504020204" pitchFamily="34" charset="0"/>
              </a:rPr>
              <a:t>signs</a:t>
            </a:r>
            <a:r>
              <a:rPr lang="en-US" sz="2400" dirty="0">
                <a:solidFill>
                  <a:srgbClr val="002060"/>
                </a:solidFill>
                <a:latin typeface="Lucida Sans" panose="020B0602030504020204" pitchFamily="34" charset="0"/>
              </a:rPr>
              <a:t> </a:t>
            </a:r>
            <a:r>
              <a:rPr lang="en-US" sz="2400" b="1" dirty="0">
                <a:solidFill>
                  <a:srgbClr val="002060"/>
                </a:solidFill>
                <a:latin typeface="Lucida Sans" panose="020B0602030504020204" pitchFamily="34" charset="0"/>
              </a:rPr>
              <a:t>and</a:t>
            </a:r>
            <a:r>
              <a:rPr lang="en-US" sz="2400" dirty="0">
                <a:solidFill>
                  <a:srgbClr val="002060"/>
                </a:solidFill>
                <a:latin typeface="Lucida Sans" panose="020B0602030504020204" pitchFamily="34" charset="0"/>
              </a:rPr>
              <a:t> </a:t>
            </a:r>
            <a:r>
              <a:rPr lang="en-US" sz="2400" b="1" dirty="0">
                <a:solidFill>
                  <a:srgbClr val="002060"/>
                </a:solidFill>
                <a:latin typeface="Lucida Sans" panose="020B0602030504020204" pitchFamily="34" charset="0"/>
              </a:rPr>
              <a:t>wonders</a:t>
            </a:r>
            <a:r>
              <a:rPr lang="en-US" sz="2400" dirty="0">
                <a:solidFill>
                  <a:srgbClr val="002060"/>
                </a:solidFill>
                <a:latin typeface="Lucida Sans" panose="020B0602030504020204" pitchFamily="34" charset="0"/>
              </a:rPr>
              <a:t> among the people. And all the believers used to meet together in Solomon’s Colonnade</a:t>
            </a:r>
            <a:r>
              <a:rPr lang="en-US" sz="2400" dirty="0" smtClean="0">
                <a:solidFill>
                  <a:srgbClr val="002060"/>
                </a:solidFill>
                <a:latin typeface="Lucida Sans" panose="020B0602030504020204" pitchFamily="34" charset="0"/>
              </a:rPr>
              <a:t>.” [Acts 5:12]</a:t>
            </a:r>
          </a:p>
        </p:txBody>
      </p:sp>
      <p:sp>
        <p:nvSpPr>
          <p:cNvPr id="4" name="Slide Number Placeholder 3"/>
          <p:cNvSpPr>
            <a:spLocks noGrp="1"/>
          </p:cNvSpPr>
          <p:nvPr>
            <p:ph type="sldNum" sz="quarter" idx="12"/>
          </p:nvPr>
        </p:nvSpPr>
        <p:spPr/>
        <p:txBody>
          <a:bodyPr/>
          <a:lstStyle/>
          <a:p>
            <a:fld id="{F456681B-3CC2-4419-89B7-567D89EA714D}" type="slidenum">
              <a:rPr lang="en-US" sz="1100" smtClean="0">
                <a:latin typeface="Lucida Sans" panose="020B0602030504020204" pitchFamily="34" charset="0"/>
              </a:rPr>
              <a:t>23</a:t>
            </a:fld>
            <a:endParaRPr lang="en-US" sz="1100">
              <a:latin typeface="Lucida Sans" panose="020B0602030504020204" pitchFamily="34" charset="0"/>
            </a:endParaRPr>
          </a:p>
        </p:txBody>
      </p:sp>
    </p:spTree>
    <p:extLst>
      <p:ext uri="{BB962C8B-B14F-4D97-AF65-F5344CB8AC3E}">
        <p14:creationId xmlns:p14="http://schemas.microsoft.com/office/powerpoint/2010/main" val="2567334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latin typeface="Lucida Sans" panose="020B0602030504020204" pitchFamily="34" charset="0"/>
              </a:rPr>
              <a:t>Authenticating the message</a:t>
            </a:r>
            <a:endParaRPr lang="en-US" sz="4000" dirty="0">
              <a:solidFill>
                <a:srgbClr val="C00000"/>
              </a:solidFill>
              <a:latin typeface="Lucida Sans" panose="020B0602030504020204" pitchFamily="34" charset="0"/>
            </a:endParaRPr>
          </a:p>
        </p:txBody>
      </p:sp>
      <p:sp>
        <p:nvSpPr>
          <p:cNvPr id="3" name="Content Placeholder 2"/>
          <p:cNvSpPr>
            <a:spLocks noGrp="1"/>
          </p:cNvSpPr>
          <p:nvPr>
            <p:ph idx="1"/>
          </p:nvPr>
        </p:nvSpPr>
        <p:spPr/>
        <p:txBody>
          <a:bodyPr>
            <a:normAutofit/>
          </a:bodyPr>
          <a:lstStyle/>
          <a:p>
            <a:r>
              <a:rPr lang="en-US" sz="2400" dirty="0" smtClean="0">
                <a:solidFill>
                  <a:srgbClr val="002060"/>
                </a:solidFill>
                <a:latin typeface="Lucida Sans" panose="020B0602030504020204" pitchFamily="34" charset="0"/>
              </a:rPr>
              <a:t>“Nobody </a:t>
            </a:r>
            <a:r>
              <a:rPr lang="en-US" sz="2400" dirty="0">
                <a:solidFill>
                  <a:srgbClr val="002060"/>
                </a:solidFill>
                <a:latin typeface="Lucida Sans" panose="020B0602030504020204" pitchFamily="34" charset="0"/>
              </a:rPr>
              <a:t>has ever heard of opening the eyes of a man born blind. </a:t>
            </a:r>
            <a:r>
              <a:rPr lang="en-US" sz="2400" b="1" baseline="30000" dirty="0">
                <a:solidFill>
                  <a:srgbClr val="002060"/>
                </a:solidFill>
                <a:latin typeface="Lucida Sans" panose="020B0602030504020204" pitchFamily="34" charset="0"/>
              </a:rPr>
              <a:t> </a:t>
            </a:r>
            <a:r>
              <a:rPr lang="en-US" sz="2400" dirty="0">
                <a:solidFill>
                  <a:srgbClr val="002060"/>
                </a:solidFill>
                <a:latin typeface="Lucida Sans" panose="020B0602030504020204" pitchFamily="34" charset="0"/>
              </a:rPr>
              <a:t>If this man were not from God, he could do nothing</a:t>
            </a:r>
            <a:r>
              <a:rPr lang="en-US" sz="2400" dirty="0" smtClean="0">
                <a:solidFill>
                  <a:srgbClr val="002060"/>
                </a:solidFill>
                <a:latin typeface="Lucida Sans" panose="020B0602030504020204" pitchFamily="34" charset="0"/>
              </a:rPr>
              <a:t>.” [John 9:32-33]</a:t>
            </a:r>
          </a:p>
          <a:p>
            <a:r>
              <a:rPr lang="en-US" sz="2400" dirty="0" smtClean="0">
                <a:solidFill>
                  <a:srgbClr val="002060"/>
                </a:solidFill>
                <a:latin typeface="Lucida Sans" panose="020B0602030504020204" pitchFamily="34" charset="0"/>
              </a:rPr>
              <a:t>“Fellow </a:t>
            </a:r>
            <a:r>
              <a:rPr lang="en-US" sz="2400" dirty="0">
                <a:solidFill>
                  <a:srgbClr val="002060"/>
                </a:solidFill>
                <a:latin typeface="Lucida Sans" panose="020B0602030504020204" pitchFamily="34" charset="0"/>
              </a:rPr>
              <a:t>Israelites, listen to this: Jesus of Nazareth was a man accredited by God to you by </a:t>
            </a:r>
            <a:r>
              <a:rPr lang="en-US" sz="2400" b="1" dirty="0">
                <a:solidFill>
                  <a:srgbClr val="002060"/>
                </a:solidFill>
                <a:latin typeface="Lucida Sans" panose="020B0602030504020204" pitchFamily="34" charset="0"/>
              </a:rPr>
              <a:t>miracles, wonders and signs</a:t>
            </a:r>
            <a:r>
              <a:rPr lang="en-US" sz="2400" dirty="0">
                <a:solidFill>
                  <a:srgbClr val="002060"/>
                </a:solidFill>
                <a:latin typeface="Lucida Sans" panose="020B0602030504020204" pitchFamily="34" charset="0"/>
              </a:rPr>
              <a:t>, which God did among you through him, as you yourselves know</a:t>
            </a:r>
            <a:r>
              <a:rPr lang="en-US" sz="2400" dirty="0" smtClean="0">
                <a:solidFill>
                  <a:srgbClr val="002060"/>
                </a:solidFill>
                <a:latin typeface="Lucida Sans" panose="020B0602030504020204" pitchFamily="34" charset="0"/>
              </a:rPr>
              <a:t>.” [Acts 2:22]</a:t>
            </a:r>
            <a:endParaRPr lang="en-US" sz="2400" dirty="0">
              <a:solidFill>
                <a:srgbClr val="002060"/>
              </a:solidFill>
              <a:latin typeface="Lucida Sans" panose="020B0602030504020204" pitchFamily="34" charset="0"/>
            </a:endParaRPr>
          </a:p>
          <a:p>
            <a:r>
              <a:rPr lang="en-US" sz="2400" dirty="0" smtClean="0">
                <a:solidFill>
                  <a:srgbClr val="002060"/>
                </a:solidFill>
                <a:latin typeface="Lucida Sans" panose="020B0602030504020204" pitchFamily="34" charset="0"/>
              </a:rPr>
              <a:t>“When </a:t>
            </a:r>
            <a:r>
              <a:rPr lang="en-US" sz="2400" dirty="0">
                <a:solidFill>
                  <a:srgbClr val="002060"/>
                </a:solidFill>
                <a:latin typeface="Lucida Sans" panose="020B0602030504020204" pitchFamily="34" charset="0"/>
              </a:rPr>
              <a:t>the crowds heard Philip and saw the </a:t>
            </a:r>
            <a:r>
              <a:rPr lang="en-US" sz="2400" b="1" dirty="0">
                <a:solidFill>
                  <a:srgbClr val="002060"/>
                </a:solidFill>
                <a:latin typeface="Lucida Sans" panose="020B0602030504020204" pitchFamily="34" charset="0"/>
              </a:rPr>
              <a:t>signs</a:t>
            </a:r>
            <a:r>
              <a:rPr lang="en-US" sz="2400" dirty="0">
                <a:solidFill>
                  <a:srgbClr val="002060"/>
                </a:solidFill>
                <a:latin typeface="Lucida Sans" panose="020B0602030504020204" pitchFamily="34" charset="0"/>
              </a:rPr>
              <a:t> he performed, they all paid close attention to what he said</a:t>
            </a:r>
            <a:r>
              <a:rPr lang="en-US" sz="2400" dirty="0" smtClean="0">
                <a:solidFill>
                  <a:srgbClr val="002060"/>
                </a:solidFill>
                <a:latin typeface="Lucida Sans" panose="020B0602030504020204" pitchFamily="34" charset="0"/>
              </a:rPr>
              <a:t>.” [Acts 6:8]</a:t>
            </a:r>
          </a:p>
          <a:p>
            <a:r>
              <a:rPr lang="en-US" sz="2400" dirty="0">
                <a:solidFill>
                  <a:srgbClr val="002060"/>
                </a:solidFill>
                <a:latin typeface="Lucida Sans" panose="020B0602030504020204" pitchFamily="34" charset="0"/>
              </a:rPr>
              <a:t>“I persevered in demonstrating among you the marks of a true apostle, including </a:t>
            </a:r>
            <a:r>
              <a:rPr lang="en-US" sz="2400" b="1" dirty="0">
                <a:solidFill>
                  <a:srgbClr val="002060"/>
                </a:solidFill>
                <a:latin typeface="Lucida Sans" panose="020B0602030504020204" pitchFamily="34" charset="0"/>
              </a:rPr>
              <a:t>signs, wonders and miracles</a:t>
            </a:r>
            <a:r>
              <a:rPr lang="en-US" sz="2400" dirty="0">
                <a:solidFill>
                  <a:srgbClr val="002060"/>
                </a:solidFill>
                <a:latin typeface="Lucida Sans" panose="020B0602030504020204" pitchFamily="34" charset="0"/>
              </a:rPr>
              <a:t>.” [2 </a:t>
            </a:r>
            <a:r>
              <a:rPr lang="en-US" sz="2400" dirty="0" err="1">
                <a:solidFill>
                  <a:srgbClr val="002060"/>
                </a:solidFill>
                <a:latin typeface="Lucida Sans" panose="020B0602030504020204" pitchFamily="34" charset="0"/>
              </a:rPr>
              <a:t>Cor</a:t>
            </a:r>
            <a:r>
              <a:rPr lang="en-US" sz="2400" dirty="0">
                <a:solidFill>
                  <a:srgbClr val="002060"/>
                </a:solidFill>
                <a:latin typeface="Lucida Sans" panose="020B0602030504020204" pitchFamily="34" charset="0"/>
              </a:rPr>
              <a:t> 12:12</a:t>
            </a:r>
            <a:r>
              <a:rPr lang="en-US" sz="2400" dirty="0" smtClean="0">
                <a:solidFill>
                  <a:srgbClr val="002060"/>
                </a:solidFill>
                <a:latin typeface="Lucida Sans" panose="020B0602030504020204" pitchFamily="34" charset="0"/>
              </a:rPr>
              <a:t>]</a:t>
            </a:r>
            <a:endParaRPr lang="en-US" sz="2400" dirty="0">
              <a:solidFill>
                <a:srgbClr val="002060"/>
              </a:solidFill>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z="1100" smtClean="0">
                <a:latin typeface="Lucida Sans" panose="020B0602030504020204" pitchFamily="34" charset="0"/>
              </a:rPr>
              <a:t>24</a:t>
            </a:fld>
            <a:endParaRPr lang="en-US" sz="1100">
              <a:latin typeface="Lucida Sans" panose="020B0602030504020204" pitchFamily="34" charset="0"/>
            </a:endParaRPr>
          </a:p>
        </p:txBody>
      </p:sp>
    </p:spTree>
    <p:extLst>
      <p:ext uri="{BB962C8B-B14F-4D97-AF65-F5344CB8AC3E}">
        <p14:creationId xmlns:p14="http://schemas.microsoft.com/office/powerpoint/2010/main" val="1487725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Lucida Sans" panose="020B0602030504020204" pitchFamily="34" charset="0"/>
              </a:rPr>
              <a:t>Purposes of Miracles</a:t>
            </a:r>
            <a:endParaRPr lang="en-US" dirty="0">
              <a:solidFill>
                <a:srgbClr val="C00000"/>
              </a:solidFill>
              <a:latin typeface="Lucida Sans" panose="020B0602030504020204" pitchFamily="34" charset="0"/>
            </a:endParaRPr>
          </a:p>
        </p:txBody>
      </p:sp>
      <p:sp>
        <p:nvSpPr>
          <p:cNvPr id="3" name="Content Placeholder 2"/>
          <p:cNvSpPr>
            <a:spLocks noGrp="1"/>
          </p:cNvSpPr>
          <p:nvPr>
            <p:ph idx="1"/>
          </p:nvPr>
        </p:nvSpPr>
        <p:spPr>
          <a:xfrm>
            <a:off x="838199" y="1825625"/>
            <a:ext cx="10969487" cy="4351338"/>
          </a:xfrm>
        </p:spPr>
        <p:txBody>
          <a:bodyPr>
            <a:normAutofit fontScale="92500"/>
          </a:bodyPr>
          <a:lstStyle/>
          <a:p>
            <a:r>
              <a:rPr lang="en-US" sz="3600" dirty="0" smtClean="0">
                <a:latin typeface="Lucida Sans" panose="020B0602030504020204" pitchFamily="34" charset="0"/>
              </a:rPr>
              <a:t>Authenticate the message of the gospel</a:t>
            </a:r>
          </a:p>
          <a:p>
            <a:r>
              <a:rPr lang="en-US" sz="3600" dirty="0" smtClean="0">
                <a:latin typeface="Lucida Sans" panose="020B0602030504020204" pitchFamily="34" charset="0"/>
              </a:rPr>
              <a:t>Bear witness to the coming of the Kingdom of God</a:t>
            </a:r>
          </a:p>
          <a:p>
            <a:r>
              <a:rPr lang="en-US" sz="3600" dirty="0" smtClean="0">
                <a:latin typeface="Lucida Sans" panose="020B0602030504020204" pitchFamily="34" charset="0"/>
              </a:rPr>
              <a:t>Help those in need</a:t>
            </a:r>
          </a:p>
          <a:p>
            <a:r>
              <a:rPr lang="en-US" sz="3600" dirty="0" smtClean="0">
                <a:latin typeface="Lucida Sans" panose="020B0602030504020204" pitchFamily="34" charset="0"/>
              </a:rPr>
              <a:t>Remove hindrance to people’s ministries</a:t>
            </a:r>
          </a:p>
          <a:p>
            <a:r>
              <a:rPr lang="en-US" sz="3600" dirty="0" smtClean="0">
                <a:latin typeface="Lucida Sans" panose="020B0602030504020204" pitchFamily="34" charset="0"/>
              </a:rPr>
              <a:t>Bring glory to God</a:t>
            </a:r>
          </a:p>
          <a:p>
            <a:endParaRPr lang="en-US" sz="3600" dirty="0">
              <a:latin typeface="Lucida Sans" panose="020B0602030504020204" pitchFamily="34" charset="0"/>
            </a:endParaRPr>
          </a:p>
          <a:p>
            <a:pPr marL="0" indent="0">
              <a:buNone/>
            </a:pPr>
            <a:r>
              <a:rPr lang="en-US" sz="3600" dirty="0" smtClean="0">
                <a:solidFill>
                  <a:srgbClr val="C00000"/>
                </a:solidFill>
                <a:latin typeface="Lucida Sans" panose="020B0602030504020204" pitchFamily="34" charset="0"/>
              </a:rPr>
              <a:t>- Wayne </a:t>
            </a:r>
            <a:r>
              <a:rPr lang="en-US" sz="3600" dirty="0" err="1" smtClean="0">
                <a:solidFill>
                  <a:srgbClr val="C00000"/>
                </a:solidFill>
                <a:latin typeface="Lucida Sans" panose="020B0602030504020204" pitchFamily="34" charset="0"/>
              </a:rPr>
              <a:t>Grudem</a:t>
            </a:r>
            <a:endParaRPr lang="en-US" sz="3600" dirty="0">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25</a:t>
            </a:fld>
            <a:endParaRPr lang="en-US">
              <a:latin typeface="Lucida Sans" panose="020B0602030504020204" pitchFamily="34" charset="0"/>
            </a:endParaRPr>
          </a:p>
        </p:txBody>
      </p:sp>
    </p:spTree>
    <p:extLst>
      <p:ext uri="{BB962C8B-B14F-4D97-AF65-F5344CB8AC3E}">
        <p14:creationId xmlns:p14="http://schemas.microsoft.com/office/powerpoint/2010/main" val="1872596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Lucida Sans" panose="020B0602030504020204" pitchFamily="34" charset="0"/>
              </a:rPr>
              <a:t>A better definition of a miracle</a:t>
            </a:r>
            <a:endParaRPr lang="en-US" dirty="0">
              <a:solidFill>
                <a:srgbClr val="C00000"/>
              </a:solidFill>
              <a:latin typeface="Lucida Sans" panose="020B0602030504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Lucida Sans" panose="020B0602030504020204" pitchFamily="34" charset="0"/>
              </a:rPr>
              <a:t>“A miracle is a </a:t>
            </a:r>
            <a:r>
              <a:rPr lang="en-US" sz="3200" u="sng" dirty="0" smtClean="0">
                <a:latin typeface="Lucida Sans" panose="020B0602030504020204" pitchFamily="34" charset="0"/>
              </a:rPr>
              <a:t>less common</a:t>
            </a:r>
            <a:r>
              <a:rPr lang="en-US" sz="3200" dirty="0" smtClean="0">
                <a:latin typeface="Lucida Sans" panose="020B0602030504020204" pitchFamily="34" charset="0"/>
              </a:rPr>
              <a:t> kind of God’s activity in which </a:t>
            </a:r>
            <a:r>
              <a:rPr lang="en-US" sz="3200" u="sng" dirty="0" smtClean="0">
                <a:latin typeface="Lucida Sans" panose="020B0602030504020204" pitchFamily="34" charset="0"/>
              </a:rPr>
              <a:t>he arouses people’s awe and wonder</a:t>
            </a:r>
            <a:r>
              <a:rPr lang="en-US" sz="3200" dirty="0" smtClean="0">
                <a:latin typeface="Lucida Sans" panose="020B0602030504020204" pitchFamily="34" charset="0"/>
              </a:rPr>
              <a:t> and </a:t>
            </a:r>
            <a:r>
              <a:rPr lang="en-US" sz="3200" u="sng" dirty="0" smtClean="0">
                <a:latin typeface="Lucida Sans" panose="020B0602030504020204" pitchFamily="34" charset="0"/>
              </a:rPr>
              <a:t>bears witness to himself</a:t>
            </a:r>
            <a:r>
              <a:rPr lang="en-US" sz="3200" dirty="0" smtClean="0">
                <a:latin typeface="Lucida Sans" panose="020B0602030504020204" pitchFamily="34" charset="0"/>
              </a:rPr>
              <a:t>.”</a:t>
            </a:r>
            <a:br>
              <a:rPr lang="en-US" sz="3200" dirty="0" smtClean="0">
                <a:latin typeface="Lucida Sans" panose="020B0602030504020204" pitchFamily="34" charset="0"/>
              </a:rPr>
            </a:br>
            <a:r>
              <a:rPr lang="en-US" sz="3200" dirty="0" smtClean="0">
                <a:latin typeface="Lucida Sans" panose="020B0602030504020204" pitchFamily="34" charset="0"/>
              </a:rPr>
              <a:t> </a:t>
            </a:r>
            <a:r>
              <a:rPr lang="en-US" sz="3200" dirty="0" smtClean="0">
                <a:latin typeface="Lucida Sans" panose="020B0602030504020204" pitchFamily="34" charset="0"/>
              </a:rPr>
              <a:t>– Wayne </a:t>
            </a:r>
            <a:r>
              <a:rPr lang="en-US" sz="3200" dirty="0" err="1" smtClean="0">
                <a:latin typeface="Lucida Sans" panose="020B0602030504020204" pitchFamily="34" charset="0"/>
              </a:rPr>
              <a:t>Grudem</a:t>
            </a:r>
            <a:r>
              <a:rPr lang="en-US" sz="3200" dirty="0" smtClean="0">
                <a:latin typeface="Lucida Sans" panose="020B0602030504020204" pitchFamily="34" charset="0"/>
              </a:rPr>
              <a:t> (adapted from John Frame)</a:t>
            </a:r>
            <a:endParaRPr lang="en-US" sz="3200" dirty="0">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26</a:t>
            </a:fld>
            <a:endParaRPr lang="en-US">
              <a:latin typeface="Lucida Sans" panose="020B0602030504020204" pitchFamily="34" charset="0"/>
            </a:endParaRPr>
          </a:p>
        </p:txBody>
      </p:sp>
    </p:spTree>
    <p:extLst>
      <p:ext uri="{BB962C8B-B14F-4D97-AF65-F5344CB8AC3E}">
        <p14:creationId xmlns:p14="http://schemas.microsoft.com/office/powerpoint/2010/main" val="1619144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7"/>
            <a:ext cx="10515600" cy="1325563"/>
          </a:xfrm>
        </p:spPr>
        <p:txBody>
          <a:bodyPr/>
          <a:lstStyle/>
          <a:p>
            <a:r>
              <a:rPr lang="en-US" dirty="0">
                <a:solidFill>
                  <a:srgbClr val="C00000"/>
                </a:solidFill>
              </a:rPr>
              <a:t>Is it bad to </a:t>
            </a:r>
            <a:r>
              <a:rPr lang="en-US" dirty="0" smtClean="0">
                <a:solidFill>
                  <a:srgbClr val="C00000"/>
                </a:solidFill>
              </a:rPr>
              <a:t>pray for a miracle?</a:t>
            </a:r>
            <a:endParaRPr lang="en-US" dirty="0">
              <a:solidFill>
                <a:srgbClr val="C00000"/>
              </a:solidFill>
            </a:endParaRPr>
          </a:p>
        </p:txBody>
      </p:sp>
      <p:sp>
        <p:nvSpPr>
          <p:cNvPr id="3" name="Content Placeholder 2"/>
          <p:cNvSpPr>
            <a:spLocks noGrp="1"/>
          </p:cNvSpPr>
          <p:nvPr>
            <p:ph idx="1"/>
          </p:nvPr>
        </p:nvSpPr>
        <p:spPr>
          <a:xfrm>
            <a:off x="838200" y="1825625"/>
            <a:ext cx="10515600" cy="1374775"/>
          </a:xfrm>
        </p:spPr>
        <p:txBody>
          <a:bodyPr/>
          <a:lstStyle/>
          <a:p>
            <a:r>
              <a:rPr lang="en-US" dirty="0" smtClean="0"/>
              <a:t>It depends on the purpose for which miracles are sought.</a:t>
            </a:r>
          </a:p>
          <a:p>
            <a:pPr lvl="1"/>
            <a:r>
              <a:rPr lang="en-US" dirty="0">
                <a:solidFill>
                  <a:srgbClr val="002060"/>
                </a:solidFill>
              </a:rPr>
              <a:t>“A wicked and adulterous generation looks for a sign, but none will be given it except the sign of Jonah.” Jesus then left them and went away.” [Matt 16:4]</a:t>
            </a:r>
          </a:p>
          <a:p>
            <a:pPr lvl="1"/>
            <a:endParaRPr lang="en-US" dirty="0"/>
          </a:p>
        </p:txBody>
      </p:sp>
      <p:sp>
        <p:nvSpPr>
          <p:cNvPr id="4" name="Slide Number Placeholder 3"/>
          <p:cNvSpPr>
            <a:spLocks noGrp="1"/>
          </p:cNvSpPr>
          <p:nvPr>
            <p:ph type="sldNum" sz="quarter" idx="12"/>
          </p:nvPr>
        </p:nvSpPr>
        <p:spPr/>
        <p:txBody>
          <a:bodyPr/>
          <a:lstStyle/>
          <a:p>
            <a:fld id="{F456681B-3CC2-4419-89B7-567D89EA714D}" type="slidenum">
              <a:rPr lang="en-US" smtClean="0"/>
              <a:t>27</a:t>
            </a:fld>
            <a:endParaRPr lang="en-US"/>
          </a:p>
        </p:txBody>
      </p:sp>
      <p:sp>
        <p:nvSpPr>
          <p:cNvPr id="5" name="Content Placeholder 2"/>
          <p:cNvSpPr txBox="1">
            <a:spLocks/>
          </p:cNvSpPr>
          <p:nvPr/>
        </p:nvSpPr>
        <p:spPr>
          <a:xfrm>
            <a:off x="6762750" y="3744913"/>
            <a:ext cx="4591050" cy="24320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smtClean="0"/>
              <a:t>Bad reasons</a:t>
            </a:r>
          </a:p>
          <a:p>
            <a:r>
              <a:rPr lang="en-US" dirty="0" smtClean="0"/>
              <a:t>To test God</a:t>
            </a:r>
          </a:p>
          <a:p>
            <a:r>
              <a:rPr lang="en-US" dirty="0" smtClean="0"/>
              <a:t>To feel important &amp; be the center of attention</a:t>
            </a:r>
          </a:p>
          <a:p>
            <a:r>
              <a:rPr lang="en-US" dirty="0" smtClean="0"/>
              <a:t>To experience something amazing</a:t>
            </a:r>
          </a:p>
          <a:p>
            <a:endParaRPr lang="en-US" dirty="0"/>
          </a:p>
        </p:txBody>
      </p:sp>
      <p:sp>
        <p:nvSpPr>
          <p:cNvPr id="6" name="Content Placeholder 2"/>
          <p:cNvSpPr txBox="1">
            <a:spLocks/>
          </p:cNvSpPr>
          <p:nvPr/>
        </p:nvSpPr>
        <p:spPr>
          <a:xfrm>
            <a:off x="1385888" y="3744913"/>
            <a:ext cx="4591050" cy="24320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smtClean="0"/>
              <a:t>Good reasons</a:t>
            </a:r>
          </a:p>
          <a:p>
            <a:r>
              <a:rPr lang="en-US" dirty="0" smtClean="0"/>
              <a:t>To see God glorified</a:t>
            </a:r>
          </a:p>
          <a:p>
            <a:r>
              <a:rPr lang="en-US" dirty="0" smtClean="0"/>
              <a:t>To confirm the message of the gospel</a:t>
            </a:r>
          </a:p>
          <a:p>
            <a:r>
              <a:rPr lang="en-US" dirty="0" smtClean="0"/>
              <a:t>To see people healed &amp; helped</a:t>
            </a:r>
            <a:endParaRPr lang="en-US" dirty="0"/>
          </a:p>
        </p:txBody>
      </p:sp>
    </p:spTree>
    <p:extLst>
      <p:ext uri="{BB962C8B-B14F-4D97-AF65-F5344CB8AC3E}">
        <p14:creationId xmlns:p14="http://schemas.microsoft.com/office/powerpoint/2010/main" val="3840211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
            <a:ext cx="10706100" cy="1325563"/>
          </a:xfrm>
        </p:spPr>
        <p:txBody>
          <a:bodyPr/>
          <a:lstStyle/>
          <a:p>
            <a:r>
              <a:rPr lang="en-US" dirty="0" smtClean="0">
                <a:solidFill>
                  <a:srgbClr val="C00000"/>
                </a:solidFill>
              </a:rPr>
              <a:t>What kind of divine action should we pray for?</a:t>
            </a:r>
            <a:endParaRPr lang="en-US" dirty="0">
              <a:solidFill>
                <a:srgbClr val="C00000"/>
              </a:solidFill>
            </a:endParaRPr>
          </a:p>
        </p:txBody>
      </p:sp>
      <p:sp>
        <p:nvSpPr>
          <p:cNvPr id="4" name="Rectangle 3"/>
          <p:cNvSpPr/>
          <p:nvPr/>
        </p:nvSpPr>
        <p:spPr>
          <a:xfrm>
            <a:off x="1385888" y="1272917"/>
            <a:ext cx="4171950" cy="4660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272917"/>
            <a:ext cx="2428876" cy="46609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86676" y="1272917"/>
            <a:ext cx="1814512" cy="4660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7400" y="2068254"/>
            <a:ext cx="2514600" cy="1200329"/>
          </a:xfrm>
          <a:prstGeom prst="rect">
            <a:avLst/>
          </a:prstGeom>
          <a:noFill/>
        </p:spPr>
        <p:txBody>
          <a:bodyPr wrap="square" rtlCol="0">
            <a:spAutoFit/>
          </a:bodyPr>
          <a:lstStyle/>
          <a:p>
            <a:pPr algn="ctr"/>
            <a:r>
              <a:rPr lang="en-US" sz="2400" b="1" dirty="0" smtClean="0">
                <a:solidFill>
                  <a:schemeClr val="bg1"/>
                </a:solidFill>
              </a:rPr>
              <a:t>God’s providential ordering of the natural world</a:t>
            </a:r>
            <a:endParaRPr lang="en-US" sz="2400" b="1" dirty="0">
              <a:solidFill>
                <a:schemeClr val="bg1"/>
              </a:solidFill>
            </a:endParaRPr>
          </a:p>
        </p:txBody>
      </p:sp>
      <p:sp>
        <p:nvSpPr>
          <p:cNvPr id="8" name="TextBox 7"/>
          <p:cNvSpPr txBox="1"/>
          <p:nvPr/>
        </p:nvSpPr>
        <p:spPr>
          <a:xfrm>
            <a:off x="5226842" y="2068254"/>
            <a:ext cx="2459833" cy="830997"/>
          </a:xfrm>
          <a:prstGeom prst="rect">
            <a:avLst/>
          </a:prstGeom>
          <a:noFill/>
        </p:spPr>
        <p:txBody>
          <a:bodyPr wrap="square" rtlCol="0">
            <a:spAutoFit/>
          </a:bodyPr>
          <a:lstStyle/>
          <a:p>
            <a:pPr algn="ctr"/>
            <a:r>
              <a:rPr lang="en-US" sz="2400" b="1" dirty="0" smtClean="0">
                <a:solidFill>
                  <a:schemeClr val="bg1"/>
                </a:solidFill>
              </a:rPr>
              <a:t>Special Providence</a:t>
            </a:r>
            <a:endParaRPr lang="en-US" sz="2400" b="1" dirty="0">
              <a:solidFill>
                <a:schemeClr val="bg1"/>
              </a:solidFill>
            </a:endParaRPr>
          </a:p>
        </p:txBody>
      </p:sp>
      <p:sp>
        <p:nvSpPr>
          <p:cNvPr id="9" name="TextBox 8"/>
          <p:cNvSpPr txBox="1"/>
          <p:nvPr/>
        </p:nvSpPr>
        <p:spPr>
          <a:xfrm>
            <a:off x="7364015" y="2068253"/>
            <a:ext cx="2459833" cy="461665"/>
          </a:xfrm>
          <a:prstGeom prst="rect">
            <a:avLst/>
          </a:prstGeom>
          <a:noFill/>
        </p:spPr>
        <p:txBody>
          <a:bodyPr wrap="square" rtlCol="0">
            <a:spAutoFit/>
          </a:bodyPr>
          <a:lstStyle/>
          <a:p>
            <a:pPr algn="ctr"/>
            <a:r>
              <a:rPr lang="en-US" sz="2400" b="1" dirty="0" smtClean="0">
                <a:solidFill>
                  <a:schemeClr val="bg1"/>
                </a:solidFill>
              </a:rPr>
              <a:t>Miracle</a:t>
            </a:r>
            <a:endParaRPr lang="en-US" sz="2400" b="1" dirty="0">
              <a:solidFill>
                <a:schemeClr val="bg1"/>
              </a:solidFill>
            </a:endParaRPr>
          </a:p>
        </p:txBody>
      </p:sp>
      <p:sp>
        <p:nvSpPr>
          <p:cNvPr id="3" name="Slide Number Placeholder 2"/>
          <p:cNvSpPr>
            <a:spLocks noGrp="1"/>
          </p:cNvSpPr>
          <p:nvPr>
            <p:ph type="sldNum" sz="quarter" idx="12"/>
          </p:nvPr>
        </p:nvSpPr>
        <p:spPr/>
        <p:txBody>
          <a:bodyPr/>
          <a:lstStyle/>
          <a:p>
            <a:fld id="{F456681B-3CC2-4419-89B7-567D89EA714D}" type="slidenum">
              <a:rPr lang="en-US" smtClean="0"/>
              <a:t>28</a:t>
            </a:fld>
            <a:endParaRPr lang="en-US"/>
          </a:p>
        </p:txBody>
      </p:sp>
      <p:sp>
        <p:nvSpPr>
          <p:cNvPr id="10" name="Rounded Rectangle 9"/>
          <p:cNvSpPr/>
          <p:nvPr/>
        </p:nvSpPr>
        <p:spPr>
          <a:xfrm>
            <a:off x="5086350" y="1100138"/>
            <a:ext cx="4557713" cy="4932142"/>
          </a:xfrm>
          <a:prstGeom prst="roundRect">
            <a:avLst/>
          </a:prstGeom>
          <a:no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854807" y="1555499"/>
            <a:ext cx="2337194" cy="1015663"/>
          </a:xfrm>
          <a:prstGeom prst="rect">
            <a:avLst/>
          </a:prstGeom>
          <a:noFill/>
        </p:spPr>
        <p:txBody>
          <a:bodyPr wrap="square" rtlCol="0">
            <a:spAutoFit/>
          </a:bodyPr>
          <a:lstStyle/>
          <a:p>
            <a:r>
              <a:rPr lang="en-US" sz="2000" b="1" dirty="0" smtClean="0"/>
              <a:t>Does it matter which one of these two we pray for?</a:t>
            </a:r>
            <a:endParaRPr lang="en-US" sz="2000" b="1" dirty="0"/>
          </a:p>
        </p:txBody>
      </p:sp>
      <p:sp>
        <p:nvSpPr>
          <p:cNvPr id="12" name="TextBox 11"/>
          <p:cNvSpPr txBox="1"/>
          <p:nvPr/>
        </p:nvSpPr>
        <p:spPr>
          <a:xfrm>
            <a:off x="167450" y="6125941"/>
            <a:ext cx="10780776" cy="707886"/>
          </a:xfrm>
          <a:prstGeom prst="rect">
            <a:avLst/>
          </a:prstGeom>
          <a:noFill/>
        </p:spPr>
        <p:txBody>
          <a:bodyPr wrap="square" rtlCol="0">
            <a:spAutoFit/>
          </a:bodyPr>
          <a:lstStyle/>
          <a:p>
            <a:r>
              <a:rPr lang="en-US" sz="2000" dirty="0" smtClean="0"/>
              <a:t>“When an answer to prayer is so remarkable that people involved with it are amazed and acknowledge God’s power at work in an unusual way, then it seems appropriate to call it a miracle.” - </a:t>
            </a:r>
            <a:r>
              <a:rPr lang="en-US" sz="2000" dirty="0" err="1" smtClean="0"/>
              <a:t>Grudem</a:t>
            </a:r>
            <a:endParaRPr lang="en-US" sz="2000" dirty="0"/>
          </a:p>
        </p:txBody>
      </p:sp>
    </p:spTree>
    <p:extLst>
      <p:ext uri="{BB962C8B-B14F-4D97-AF65-F5344CB8AC3E}">
        <p14:creationId xmlns:p14="http://schemas.microsoft.com/office/powerpoint/2010/main" val="2260564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Points of application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You will have moments when you think, “Do I really believe this miracle stuff? Really?” </a:t>
            </a:r>
          </a:p>
          <a:p>
            <a:pPr lvl="1"/>
            <a:r>
              <a:rPr lang="en-US" dirty="0" smtClean="0"/>
              <a:t>That doubt is only a feeling; it’s not an intellectual argument.</a:t>
            </a:r>
          </a:p>
          <a:p>
            <a:r>
              <a:rPr lang="en-US" dirty="0" smtClean="0"/>
              <a:t>Do you pray in faith that God can act in the world and that your prayers are effectual?</a:t>
            </a:r>
          </a:p>
          <a:p>
            <a:r>
              <a:rPr lang="en-US" dirty="0" smtClean="0"/>
              <a:t>Do you track when prayers are answered and attribute it to God?</a:t>
            </a:r>
            <a:endParaRPr lang="en-US" dirty="0"/>
          </a:p>
        </p:txBody>
      </p:sp>
      <p:sp>
        <p:nvSpPr>
          <p:cNvPr id="4" name="Slide Number Placeholder 3"/>
          <p:cNvSpPr>
            <a:spLocks noGrp="1"/>
          </p:cNvSpPr>
          <p:nvPr>
            <p:ph type="sldNum" sz="quarter" idx="12"/>
          </p:nvPr>
        </p:nvSpPr>
        <p:spPr/>
        <p:txBody>
          <a:bodyPr/>
          <a:lstStyle/>
          <a:p>
            <a:pPr algn="ctr"/>
            <a:fld id="{F456681B-3CC2-4419-89B7-567D89EA714D}" type="slidenum">
              <a:rPr lang="en-US" smtClean="0"/>
              <a:pPr algn="ctr"/>
              <a:t>29</a:t>
            </a:fld>
            <a:endParaRPr lang="en-US"/>
          </a:p>
        </p:txBody>
      </p:sp>
    </p:spTree>
    <p:extLst>
      <p:ext uri="{BB962C8B-B14F-4D97-AF65-F5344CB8AC3E}">
        <p14:creationId xmlns:p14="http://schemas.microsoft.com/office/powerpoint/2010/main" val="3268656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6221"/>
            <a:ext cx="10515600" cy="1325563"/>
          </a:xfrm>
        </p:spPr>
        <p:txBody>
          <a:bodyPr>
            <a:normAutofit/>
          </a:bodyPr>
          <a:lstStyle/>
          <a:p>
            <a:r>
              <a:rPr lang="en-US" dirty="0" smtClean="0">
                <a:solidFill>
                  <a:srgbClr val="C00000"/>
                </a:solidFill>
                <a:latin typeface="Lucida Sans" panose="020B0602030504020204" pitchFamily="34" charset="0"/>
              </a:rPr>
              <a:t>What </a:t>
            </a:r>
            <a:r>
              <a:rPr lang="en-US" dirty="0">
                <a:solidFill>
                  <a:srgbClr val="C00000"/>
                </a:solidFill>
                <a:latin typeface="Lucida Sans" panose="020B0602030504020204" pitchFamily="34" charset="0"/>
              </a:rPr>
              <a:t>is a miracle? Does science disprove miracles</a:t>
            </a:r>
            <a:r>
              <a:rPr lang="en-US" dirty="0" smtClean="0">
                <a:solidFill>
                  <a:srgbClr val="C00000"/>
                </a:solidFill>
                <a:latin typeface="Lucida Sans" panose="020B0602030504020204" pitchFamily="34" charset="0"/>
              </a:rPr>
              <a:t>?</a:t>
            </a:r>
            <a:endParaRPr lang="en-US" dirty="0">
              <a:solidFill>
                <a:srgbClr val="C00000"/>
              </a:solidFill>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3</a:t>
            </a:fld>
            <a:endParaRPr lang="en-US">
              <a:latin typeface="Lucida Sans" panose="020B0602030504020204" pitchFamily="34" charset="0"/>
            </a:endParaRPr>
          </a:p>
        </p:txBody>
      </p:sp>
    </p:spTree>
    <p:extLst>
      <p:ext uri="{BB962C8B-B14F-4D97-AF65-F5344CB8AC3E}">
        <p14:creationId xmlns:p14="http://schemas.microsoft.com/office/powerpoint/2010/main" val="1269090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456681B-3CC2-4419-89B7-567D89EA714D}" type="slidenum">
              <a:rPr lang="en-US" smtClean="0"/>
              <a:t>30</a:t>
            </a:fld>
            <a:endParaRPr lang="en-US"/>
          </a:p>
        </p:txBody>
      </p:sp>
    </p:spTree>
    <p:extLst>
      <p:ext uri="{BB962C8B-B14F-4D97-AF65-F5344CB8AC3E}">
        <p14:creationId xmlns:p14="http://schemas.microsoft.com/office/powerpoint/2010/main" val="3430080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5825"/>
            <a:ext cx="10515600" cy="5291138"/>
          </a:xfrm>
        </p:spPr>
        <p:txBody>
          <a:bodyPr>
            <a:normAutofit lnSpcReduction="10000"/>
          </a:bodyPr>
          <a:lstStyle/>
          <a:p>
            <a:pPr marL="0" indent="0">
              <a:buNone/>
            </a:pPr>
            <a:r>
              <a:rPr lang="en-US" b="1" dirty="0" smtClean="0">
                <a:solidFill>
                  <a:srgbClr val="002060"/>
                </a:solidFill>
              </a:rPr>
              <a:t>James 5</a:t>
            </a:r>
          </a:p>
          <a:p>
            <a:pPr marL="0" indent="0">
              <a:buNone/>
            </a:pPr>
            <a:r>
              <a:rPr lang="en-US" b="1" baseline="30000" dirty="0">
                <a:solidFill>
                  <a:srgbClr val="002060"/>
                </a:solidFill>
              </a:rPr>
              <a:t>13 </a:t>
            </a:r>
            <a:r>
              <a:rPr lang="en-US" dirty="0">
                <a:solidFill>
                  <a:srgbClr val="002060"/>
                </a:solidFill>
              </a:rPr>
              <a:t>Is anyone among you in trouble? Let them pray. Is anyone happy? Let them sing songs of praise. </a:t>
            </a:r>
            <a:r>
              <a:rPr lang="en-US" b="1" baseline="30000" dirty="0">
                <a:solidFill>
                  <a:srgbClr val="002060"/>
                </a:solidFill>
              </a:rPr>
              <a:t>14 </a:t>
            </a:r>
            <a:r>
              <a:rPr lang="en-US" dirty="0">
                <a:solidFill>
                  <a:srgbClr val="002060"/>
                </a:solidFill>
              </a:rPr>
              <a:t>Is anyone among you sick? Let them call the elders of the church to pray over them and anoint them with oil in the name of the Lord. </a:t>
            </a:r>
            <a:r>
              <a:rPr lang="en-US" b="1" baseline="30000" dirty="0">
                <a:solidFill>
                  <a:srgbClr val="002060"/>
                </a:solidFill>
              </a:rPr>
              <a:t>15 </a:t>
            </a:r>
            <a:r>
              <a:rPr lang="en-US" dirty="0">
                <a:solidFill>
                  <a:srgbClr val="002060"/>
                </a:solidFill>
              </a:rPr>
              <a:t>And the prayer offered in faith will make the sick person well; the Lord will raise them up. If they have sinned, they will be forgiven. </a:t>
            </a:r>
            <a:r>
              <a:rPr lang="en-US" b="1" baseline="30000" dirty="0">
                <a:solidFill>
                  <a:srgbClr val="002060"/>
                </a:solidFill>
              </a:rPr>
              <a:t>16 </a:t>
            </a:r>
            <a:r>
              <a:rPr lang="en-US" dirty="0">
                <a:solidFill>
                  <a:srgbClr val="002060"/>
                </a:solidFill>
              </a:rPr>
              <a:t>Therefore confess your sins to each other and </a:t>
            </a:r>
            <a:r>
              <a:rPr lang="en-US" b="1" dirty="0">
                <a:solidFill>
                  <a:srgbClr val="002060"/>
                </a:solidFill>
              </a:rPr>
              <a:t>pray for each other so that you may be healed.</a:t>
            </a:r>
            <a:r>
              <a:rPr lang="en-US" dirty="0">
                <a:solidFill>
                  <a:srgbClr val="002060"/>
                </a:solidFill>
              </a:rPr>
              <a:t> The prayer of a righteous person is powerful and effective.</a:t>
            </a:r>
          </a:p>
          <a:p>
            <a:pPr marL="0" indent="0">
              <a:buNone/>
            </a:pPr>
            <a:r>
              <a:rPr lang="en-US" b="1" baseline="30000" dirty="0" smtClean="0">
                <a:solidFill>
                  <a:srgbClr val="002060"/>
                </a:solidFill>
              </a:rPr>
              <a:t/>
            </a:r>
            <a:br>
              <a:rPr lang="en-US" b="1" baseline="30000" dirty="0" smtClean="0">
                <a:solidFill>
                  <a:srgbClr val="002060"/>
                </a:solidFill>
              </a:rPr>
            </a:br>
            <a:r>
              <a:rPr lang="en-US" b="1" baseline="30000" dirty="0" smtClean="0">
                <a:solidFill>
                  <a:srgbClr val="002060"/>
                </a:solidFill>
              </a:rPr>
              <a:t>17</a:t>
            </a:r>
            <a:r>
              <a:rPr lang="en-US" b="1" baseline="30000" dirty="0">
                <a:solidFill>
                  <a:srgbClr val="002060"/>
                </a:solidFill>
              </a:rPr>
              <a:t> </a:t>
            </a:r>
            <a:r>
              <a:rPr lang="en-US" dirty="0">
                <a:solidFill>
                  <a:srgbClr val="002060"/>
                </a:solidFill>
              </a:rPr>
              <a:t>Elijah was a human being, even as we are. He prayed earnestly that it would not rain, and it did not rain on the land for three and a half years.</a:t>
            </a:r>
            <a:r>
              <a:rPr lang="en-US" b="1" baseline="30000" dirty="0">
                <a:solidFill>
                  <a:srgbClr val="002060"/>
                </a:solidFill>
              </a:rPr>
              <a:t>18 </a:t>
            </a:r>
            <a:r>
              <a:rPr lang="en-US" dirty="0">
                <a:solidFill>
                  <a:srgbClr val="002060"/>
                </a:solidFill>
              </a:rPr>
              <a:t>Again he prayed, and the heavens gave rain, and the earth produced its crops.</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t>31</a:t>
            </a:fld>
            <a:endParaRPr lang="en-US"/>
          </a:p>
        </p:txBody>
      </p:sp>
    </p:spTree>
    <p:extLst>
      <p:ext uri="{BB962C8B-B14F-4D97-AF65-F5344CB8AC3E}">
        <p14:creationId xmlns:p14="http://schemas.microsoft.com/office/powerpoint/2010/main" val="3990101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456681B-3CC2-4419-89B7-567D89EA714D}" type="slidenum">
              <a:rPr lang="en-US" smtClean="0"/>
              <a:t>32</a:t>
            </a:fld>
            <a:endParaRPr lang="en-US"/>
          </a:p>
        </p:txBody>
      </p:sp>
    </p:spTree>
    <p:extLst>
      <p:ext uri="{BB962C8B-B14F-4D97-AF65-F5344CB8AC3E}">
        <p14:creationId xmlns:p14="http://schemas.microsoft.com/office/powerpoint/2010/main" val="1928575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Are false miracles possible?</a:t>
            </a:r>
            <a:endParaRPr lang="en-US" dirty="0">
              <a:solidFill>
                <a:srgbClr val="C00000"/>
              </a:solidFill>
            </a:endParaRPr>
          </a:p>
        </p:txBody>
      </p:sp>
      <p:sp>
        <p:nvSpPr>
          <p:cNvPr id="3" name="Content Placeholder 2"/>
          <p:cNvSpPr>
            <a:spLocks noGrp="1"/>
          </p:cNvSpPr>
          <p:nvPr>
            <p:ph idx="1"/>
          </p:nvPr>
        </p:nvSpPr>
        <p:spPr>
          <a:xfrm>
            <a:off x="838200" y="1825625"/>
            <a:ext cx="6047232" cy="4351338"/>
          </a:xfrm>
        </p:spPr>
        <p:txBody>
          <a:bodyPr>
            <a:normAutofit/>
          </a:bodyPr>
          <a:lstStyle/>
          <a:p>
            <a:r>
              <a:rPr lang="en-US" dirty="0" smtClean="0"/>
              <a:t>Pharaoh’s magicians (Exodus 7)</a:t>
            </a:r>
          </a:p>
          <a:p>
            <a:r>
              <a:rPr lang="en-US" dirty="0" smtClean="0"/>
              <a:t>Simon the sorcerer (Acts 8)</a:t>
            </a:r>
          </a:p>
          <a:p>
            <a:r>
              <a:rPr lang="en-US" dirty="0" smtClean="0"/>
              <a:t>Man of Sin will come “with all power and with pretended signs and wonders” (2 </a:t>
            </a:r>
            <a:r>
              <a:rPr lang="en-US" dirty="0" err="1" smtClean="0"/>
              <a:t>Thess</a:t>
            </a:r>
            <a:r>
              <a:rPr lang="en-US" dirty="0" smtClean="0"/>
              <a:t> 2:9-10)</a:t>
            </a:r>
          </a:p>
          <a:p>
            <a:r>
              <a:rPr lang="en-US" dirty="0" smtClean="0"/>
              <a:t>The second beast will “work great signs” (Revelation 13)</a:t>
            </a:r>
          </a:p>
          <a:p>
            <a:endParaRPr lang="en-US" dirty="0"/>
          </a:p>
          <a:p>
            <a:endParaRPr lang="en-US" dirty="0" smtClean="0"/>
          </a:p>
        </p:txBody>
      </p:sp>
      <p:sp>
        <p:nvSpPr>
          <p:cNvPr id="4" name="Slide Number Placeholder 3"/>
          <p:cNvSpPr>
            <a:spLocks noGrp="1"/>
          </p:cNvSpPr>
          <p:nvPr>
            <p:ph type="sldNum" sz="quarter" idx="12"/>
          </p:nvPr>
        </p:nvSpPr>
        <p:spPr/>
        <p:txBody>
          <a:bodyPr/>
          <a:lstStyle/>
          <a:p>
            <a:fld id="{F456681B-3CC2-4419-89B7-567D89EA714D}" type="slidenum">
              <a:rPr lang="en-US" smtClean="0"/>
              <a:t>33</a:t>
            </a:fld>
            <a:endParaRPr lang="en-US"/>
          </a:p>
        </p:txBody>
      </p:sp>
      <p:pic>
        <p:nvPicPr>
          <p:cNvPr id="1026" name="Picture 2" descr="Image result for prince of egypt hot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4536" y="1690688"/>
            <a:ext cx="4364862" cy="2455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4687" y="5036953"/>
            <a:ext cx="7839182"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rPr>
              <a:t>The Biblical emphasis seems to be that false miracles are less powerful than what God can do.</a:t>
            </a:r>
          </a:p>
          <a:p>
            <a:pPr marL="285750" indent="-285750">
              <a:buFont typeface="Arial" panose="020B0604020202020204" pitchFamily="34" charset="0"/>
              <a:buChar char="•"/>
            </a:pPr>
            <a:r>
              <a:rPr lang="en-US" sz="2800" dirty="0">
                <a:solidFill>
                  <a:srgbClr val="FF0000"/>
                </a:solidFill>
              </a:rPr>
              <a:t>Workers of false miracles deny the </a:t>
            </a:r>
            <a:r>
              <a:rPr lang="en-US" sz="2800" dirty="0" smtClean="0">
                <a:solidFill>
                  <a:srgbClr val="FF0000"/>
                </a:solidFill>
              </a:rPr>
              <a:t>gospel; true miracles glorify God &amp; edify God’s people</a:t>
            </a:r>
            <a:endParaRPr lang="en-US" sz="2800" dirty="0">
              <a:solidFill>
                <a:srgbClr val="FF0000"/>
              </a:solidFill>
            </a:endParaRPr>
          </a:p>
        </p:txBody>
      </p:sp>
    </p:spTree>
    <p:extLst>
      <p:ext uri="{BB962C8B-B14F-4D97-AF65-F5344CB8AC3E}">
        <p14:creationId xmlns:p14="http://schemas.microsoft.com/office/powerpoint/2010/main" val="515039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1-minute discussion with each other</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Have you known of any answers to </a:t>
            </a:r>
            <a:r>
              <a:rPr lang="en-US" smtClean="0"/>
              <a:t>prayer in </a:t>
            </a:r>
            <a:r>
              <a:rPr lang="en-US" dirty="0" smtClean="0"/>
              <a:t>your own church (or your own life) that you would call miraculous?</a:t>
            </a:r>
          </a:p>
        </p:txBody>
      </p:sp>
      <p:sp>
        <p:nvSpPr>
          <p:cNvPr id="4" name="Slide Number Placeholder 3"/>
          <p:cNvSpPr>
            <a:spLocks noGrp="1"/>
          </p:cNvSpPr>
          <p:nvPr>
            <p:ph type="sldNum" sz="quarter" idx="12"/>
          </p:nvPr>
        </p:nvSpPr>
        <p:spPr/>
        <p:txBody>
          <a:bodyPr/>
          <a:lstStyle/>
          <a:p>
            <a:fld id="{F456681B-3CC2-4419-89B7-567D89EA714D}" type="slidenum">
              <a:rPr lang="en-US" smtClean="0"/>
              <a:t>34</a:t>
            </a:fld>
            <a:endParaRPr lang="en-US"/>
          </a:p>
        </p:txBody>
      </p:sp>
    </p:spTree>
    <p:extLst>
      <p:ext uri="{BB962C8B-B14F-4D97-AF65-F5344CB8AC3E}">
        <p14:creationId xmlns:p14="http://schemas.microsoft.com/office/powerpoint/2010/main" val="3008501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9538"/>
            <a:ext cx="10515600" cy="1325563"/>
          </a:xfrm>
        </p:spPr>
        <p:txBody>
          <a:bodyPr/>
          <a:lstStyle/>
          <a:p>
            <a:r>
              <a:rPr lang="en-US" dirty="0" smtClean="0">
                <a:solidFill>
                  <a:srgbClr val="C00000"/>
                </a:solidFill>
              </a:rPr>
              <a:t>Do </a:t>
            </a:r>
            <a:r>
              <a:rPr lang="en-US" dirty="0" smtClean="0">
                <a:solidFill>
                  <a:srgbClr val="C00000"/>
                </a:solidFill>
              </a:rPr>
              <a:t>miracles continue today?</a:t>
            </a:r>
            <a:endParaRPr lang="en-US" dirty="0">
              <a:solidFill>
                <a:srgbClr val="C00000"/>
              </a:solidFill>
            </a:endParaRPr>
          </a:p>
        </p:txBody>
      </p:sp>
      <p:sp>
        <p:nvSpPr>
          <p:cNvPr id="3" name="Content Placeholder 2"/>
          <p:cNvSpPr>
            <a:spLocks noGrp="1"/>
          </p:cNvSpPr>
          <p:nvPr>
            <p:ph idx="1"/>
          </p:nvPr>
        </p:nvSpPr>
        <p:spPr>
          <a:xfrm>
            <a:off x="838200" y="3676093"/>
            <a:ext cx="10515600" cy="4165283"/>
          </a:xfrm>
        </p:spPr>
        <p:txBody>
          <a:bodyPr/>
          <a:lstStyle/>
          <a:p>
            <a:pPr marL="0" indent="0">
              <a:buNone/>
            </a:pPr>
            <a:r>
              <a:rPr lang="en-US" b="1" dirty="0" smtClean="0">
                <a:solidFill>
                  <a:srgbClr val="C00000"/>
                </a:solidFill>
              </a:rPr>
              <a:t>(Honest truth: It’s hard to get a definitive Biblical </a:t>
            </a:r>
            <a:r>
              <a:rPr lang="en-US" b="1" dirty="0">
                <a:solidFill>
                  <a:srgbClr val="C00000"/>
                </a:solidFill>
              </a:rPr>
              <a:t>answer </a:t>
            </a:r>
            <a:r>
              <a:rPr lang="en-US" b="1" dirty="0" smtClean="0">
                <a:solidFill>
                  <a:srgbClr val="C00000"/>
                </a:solidFill>
              </a:rPr>
              <a:t>to this!)</a:t>
            </a:r>
            <a:endParaRPr lang="en-US" dirty="0"/>
          </a:p>
        </p:txBody>
      </p:sp>
      <p:sp>
        <p:nvSpPr>
          <p:cNvPr id="4" name="Slide Number Placeholder 3"/>
          <p:cNvSpPr>
            <a:spLocks noGrp="1"/>
          </p:cNvSpPr>
          <p:nvPr>
            <p:ph type="sldNum" sz="quarter" idx="12"/>
          </p:nvPr>
        </p:nvSpPr>
        <p:spPr/>
        <p:txBody>
          <a:bodyPr/>
          <a:lstStyle/>
          <a:p>
            <a:fld id="{F456681B-3CC2-4419-89B7-567D89EA714D}" type="slidenum">
              <a:rPr lang="en-US" smtClean="0"/>
              <a:t>35</a:t>
            </a:fld>
            <a:endParaRPr lang="en-US"/>
          </a:p>
        </p:txBody>
      </p:sp>
    </p:spTree>
    <p:extLst>
      <p:ext uri="{BB962C8B-B14F-4D97-AF65-F5344CB8AC3E}">
        <p14:creationId xmlns:p14="http://schemas.microsoft.com/office/powerpoint/2010/main" val="387301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318"/>
            <a:ext cx="10515600" cy="1325563"/>
          </a:xfrm>
        </p:spPr>
        <p:txBody>
          <a:bodyPr/>
          <a:lstStyle/>
          <a:p>
            <a:r>
              <a:rPr lang="en-US" dirty="0" smtClean="0">
                <a:solidFill>
                  <a:srgbClr val="C00000"/>
                </a:solidFill>
              </a:rPr>
              <a:t>“</a:t>
            </a:r>
            <a:r>
              <a:rPr lang="en-US" dirty="0" err="1" smtClean="0">
                <a:solidFill>
                  <a:srgbClr val="C00000"/>
                </a:solidFill>
              </a:rPr>
              <a:t>Cessationism</a:t>
            </a:r>
            <a:r>
              <a:rPr lang="en-US" dirty="0" smtClean="0">
                <a:solidFill>
                  <a:srgbClr val="C00000"/>
                </a:solidFill>
              </a:rPr>
              <a:t>”</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t>36</a:t>
            </a:fld>
            <a:endParaRPr lang="en-US"/>
          </a:p>
        </p:txBody>
      </p:sp>
      <p:pic>
        <p:nvPicPr>
          <p:cNvPr id="3074" name="Picture 2" descr="Paul Heals The S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0473" y="1546348"/>
            <a:ext cx="2524316" cy="32192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984948"/>
            <a:ext cx="6096000" cy="1323439"/>
          </a:xfrm>
          <a:prstGeom prst="rect">
            <a:avLst/>
          </a:prstGeom>
        </p:spPr>
        <p:txBody>
          <a:bodyPr>
            <a:spAutoFit/>
          </a:bodyPr>
          <a:lstStyle/>
          <a:p>
            <a:r>
              <a:rPr lang="en-US" sz="2000" b="1" dirty="0" smtClean="0">
                <a:solidFill>
                  <a:srgbClr val="002060"/>
                </a:solidFill>
                <a:latin typeface="Arial" panose="020B0604020202020204" pitchFamily="34" charset="0"/>
              </a:rPr>
              <a:t>Acts</a:t>
            </a:r>
            <a:r>
              <a:rPr lang="en-US" sz="2000" b="1" baseline="30000" dirty="0" smtClean="0">
                <a:solidFill>
                  <a:srgbClr val="002060"/>
                </a:solidFill>
                <a:latin typeface="Arial" panose="020B0604020202020204" pitchFamily="34" charset="0"/>
              </a:rPr>
              <a:t> </a:t>
            </a:r>
            <a:r>
              <a:rPr lang="en-US" sz="2000" b="1" dirty="0" smtClean="0">
                <a:solidFill>
                  <a:srgbClr val="002060"/>
                </a:solidFill>
                <a:latin typeface="Arial" panose="020B0604020202020204" pitchFamily="34" charset="0"/>
              </a:rPr>
              <a:t>19</a:t>
            </a:r>
            <a:r>
              <a:rPr lang="en-US" sz="2000" b="1" baseline="30000" dirty="0" smtClean="0">
                <a:solidFill>
                  <a:srgbClr val="002060"/>
                </a:solidFill>
                <a:latin typeface="Arial" panose="020B0604020202020204" pitchFamily="34" charset="0"/>
              </a:rPr>
              <a:t>:</a:t>
            </a:r>
            <a:r>
              <a:rPr lang="en-US" sz="2000" b="1" dirty="0" smtClean="0">
                <a:solidFill>
                  <a:srgbClr val="002060"/>
                </a:solidFill>
                <a:latin typeface="Arial" panose="020B0604020202020204" pitchFamily="34" charset="0"/>
              </a:rPr>
              <a:t> </a:t>
            </a:r>
            <a:r>
              <a:rPr lang="en-US" sz="2000" b="1" baseline="30000" dirty="0" smtClean="0">
                <a:solidFill>
                  <a:srgbClr val="002060"/>
                </a:solidFill>
                <a:latin typeface="Arial" panose="020B0604020202020204" pitchFamily="34" charset="0"/>
              </a:rPr>
              <a:t>11</a:t>
            </a:r>
            <a:r>
              <a:rPr lang="en-US" sz="2000" b="1" baseline="30000" dirty="0">
                <a:solidFill>
                  <a:srgbClr val="002060"/>
                </a:solidFill>
                <a:latin typeface="Arial" panose="020B0604020202020204" pitchFamily="34" charset="0"/>
              </a:rPr>
              <a:t> </a:t>
            </a:r>
            <a:r>
              <a:rPr lang="en-US" sz="2000" dirty="0">
                <a:solidFill>
                  <a:srgbClr val="002060"/>
                </a:solidFill>
                <a:latin typeface="Helvetica Neue"/>
              </a:rPr>
              <a:t>God did extraordinary miracles through Paul, </a:t>
            </a:r>
            <a:r>
              <a:rPr lang="en-US" sz="2000" b="1" baseline="30000" dirty="0">
                <a:solidFill>
                  <a:srgbClr val="002060"/>
                </a:solidFill>
                <a:latin typeface="Arial" panose="020B0604020202020204" pitchFamily="34" charset="0"/>
              </a:rPr>
              <a:t>12 </a:t>
            </a:r>
            <a:r>
              <a:rPr lang="en-US" sz="2000" dirty="0">
                <a:solidFill>
                  <a:srgbClr val="002060"/>
                </a:solidFill>
                <a:latin typeface="Helvetica Neue"/>
              </a:rPr>
              <a:t>so that even handkerchiefs and aprons that had touched him were taken to the sick, and their illnesses were cured and the evil spirits left them.</a:t>
            </a:r>
            <a:endParaRPr lang="en-US" sz="2000" dirty="0">
              <a:solidFill>
                <a:srgbClr val="002060"/>
              </a:solidFill>
            </a:endParaRPr>
          </a:p>
        </p:txBody>
      </p:sp>
      <p:sp>
        <p:nvSpPr>
          <p:cNvPr id="6" name="Right Arrow 5"/>
          <p:cNvSpPr/>
          <p:nvPr/>
        </p:nvSpPr>
        <p:spPr>
          <a:xfrm>
            <a:off x="5248656" y="2852928"/>
            <a:ext cx="104241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Image result for letter to the rom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976" y="2215673"/>
            <a:ext cx="4175759" cy="186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43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Should we expect miracles today?</a:t>
            </a:r>
            <a:br>
              <a:rPr lang="en-US" dirty="0" smtClean="0">
                <a:solidFill>
                  <a:srgbClr val="C00000"/>
                </a:solidFill>
              </a:rPr>
            </a:br>
            <a:endParaRPr lang="en-US" sz="3200" b="1" dirty="0">
              <a:solidFill>
                <a:srgbClr val="C00000"/>
              </a:solidFill>
            </a:endParaRPr>
          </a:p>
        </p:txBody>
      </p:sp>
      <p:sp>
        <p:nvSpPr>
          <p:cNvPr id="3" name="Content Placeholder 2"/>
          <p:cNvSpPr>
            <a:spLocks noGrp="1"/>
          </p:cNvSpPr>
          <p:nvPr>
            <p:ph idx="1"/>
          </p:nvPr>
        </p:nvSpPr>
        <p:spPr>
          <a:xfrm>
            <a:off x="838200" y="1825625"/>
            <a:ext cx="4591050" cy="4351338"/>
          </a:xfrm>
        </p:spPr>
        <p:txBody>
          <a:bodyPr>
            <a:normAutofit fontScale="85000" lnSpcReduction="20000"/>
          </a:bodyPr>
          <a:lstStyle/>
          <a:p>
            <a:pPr marL="0" indent="0">
              <a:buNone/>
            </a:pPr>
            <a:r>
              <a:rPr lang="en-US" b="1" u="sng" dirty="0" err="1" smtClean="0">
                <a:solidFill>
                  <a:srgbClr val="FF0000"/>
                </a:solidFill>
              </a:rPr>
              <a:t>Cessationism</a:t>
            </a:r>
            <a:endParaRPr lang="en-US" b="1" u="sng" dirty="0">
              <a:solidFill>
                <a:srgbClr val="FF0000"/>
              </a:solidFill>
            </a:endParaRPr>
          </a:p>
          <a:p>
            <a:r>
              <a:rPr lang="en-US" dirty="0">
                <a:solidFill>
                  <a:srgbClr val="FF0000"/>
                </a:solidFill>
              </a:rPr>
              <a:t>Miracles have purpose of establishing credibility.</a:t>
            </a:r>
          </a:p>
          <a:p>
            <a:r>
              <a:rPr lang="en-US" dirty="0">
                <a:solidFill>
                  <a:srgbClr val="FF0000"/>
                </a:solidFill>
              </a:rPr>
              <a:t>Apostleship ceased.</a:t>
            </a:r>
          </a:p>
          <a:p>
            <a:r>
              <a:rPr lang="en-US" dirty="0">
                <a:solidFill>
                  <a:srgbClr val="FF0000"/>
                </a:solidFill>
              </a:rPr>
              <a:t>Apostles were </a:t>
            </a:r>
            <a:r>
              <a:rPr lang="en-US" dirty="0" smtClean="0">
                <a:solidFill>
                  <a:srgbClr val="FF0000"/>
                </a:solidFill>
              </a:rPr>
              <a:t>foundational </a:t>
            </a:r>
            <a:r>
              <a:rPr lang="en-US" dirty="0">
                <a:solidFill>
                  <a:srgbClr val="FF0000"/>
                </a:solidFill>
              </a:rPr>
              <a:t>for writing Bible (which has ceased</a:t>
            </a:r>
            <a:r>
              <a:rPr lang="en-US" dirty="0" smtClean="0">
                <a:solidFill>
                  <a:srgbClr val="FF0000"/>
                </a:solidFill>
              </a:rPr>
              <a:t>); Bible is sufficient as is.</a:t>
            </a:r>
          </a:p>
          <a:p>
            <a:r>
              <a:rPr lang="en-US" dirty="0" smtClean="0">
                <a:solidFill>
                  <a:srgbClr val="FF0000"/>
                </a:solidFill>
              </a:rPr>
              <a:t>Thus, miracles have also ceased.</a:t>
            </a:r>
            <a:endParaRPr lang="en-US" dirty="0">
              <a:solidFill>
                <a:srgbClr val="FF0000"/>
              </a:solidFill>
            </a:endParaRPr>
          </a:p>
          <a:p>
            <a:r>
              <a:rPr lang="en-US" dirty="0">
                <a:solidFill>
                  <a:srgbClr val="FF0000"/>
                </a:solidFill>
              </a:rPr>
              <a:t>Modern “miracles” do not match New Testament; lots of charlatans</a:t>
            </a:r>
          </a:p>
          <a:p>
            <a:r>
              <a:rPr lang="en-US" dirty="0">
                <a:solidFill>
                  <a:srgbClr val="FF0000"/>
                </a:solidFill>
              </a:rPr>
              <a:t>Church history shows huge </a:t>
            </a:r>
            <a:r>
              <a:rPr lang="en-US" dirty="0" err="1">
                <a:solidFill>
                  <a:srgbClr val="FF0000"/>
                </a:solidFill>
              </a:rPr>
              <a:t>dropoff</a:t>
            </a:r>
            <a:r>
              <a:rPr lang="en-US" dirty="0">
                <a:solidFill>
                  <a:srgbClr val="FF0000"/>
                </a:solidFill>
              </a:rPr>
              <a:t> in miracles after apostles</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t>37</a:t>
            </a:fld>
            <a:endParaRPr lang="en-US"/>
          </a:p>
        </p:txBody>
      </p:sp>
      <p:sp>
        <p:nvSpPr>
          <p:cNvPr id="5" name="Content Placeholder 2"/>
          <p:cNvSpPr txBox="1">
            <a:spLocks/>
          </p:cNvSpPr>
          <p:nvPr/>
        </p:nvSpPr>
        <p:spPr>
          <a:xfrm>
            <a:off x="6648450" y="1825625"/>
            <a:ext cx="459105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smtClean="0">
                <a:solidFill>
                  <a:schemeClr val="accent6">
                    <a:lumMod val="50000"/>
                  </a:schemeClr>
                </a:solidFill>
              </a:rPr>
              <a:t>Continuation:</a:t>
            </a:r>
          </a:p>
          <a:p>
            <a:r>
              <a:rPr lang="en-US" sz="2400" dirty="0" smtClean="0">
                <a:solidFill>
                  <a:schemeClr val="accent6">
                    <a:lumMod val="50000"/>
                  </a:schemeClr>
                </a:solidFill>
              </a:rPr>
              <a:t>Early church prayed for miracles [Acts 4:29-30]</a:t>
            </a:r>
          </a:p>
          <a:p>
            <a:r>
              <a:rPr lang="en-US" sz="2400" dirty="0" smtClean="0">
                <a:solidFill>
                  <a:schemeClr val="accent6">
                    <a:lumMod val="50000"/>
                  </a:schemeClr>
                </a:solidFill>
              </a:rPr>
              <a:t>Miracles in the broader church [Gal 3:5]</a:t>
            </a:r>
          </a:p>
          <a:p>
            <a:r>
              <a:rPr lang="en-US" sz="2400" dirty="0" smtClean="0">
                <a:solidFill>
                  <a:schemeClr val="accent6">
                    <a:lumMod val="50000"/>
                  </a:schemeClr>
                </a:solidFill>
              </a:rPr>
              <a:t>Praying for healing [James 5:14]</a:t>
            </a:r>
          </a:p>
          <a:p>
            <a:r>
              <a:rPr lang="en-US" sz="2400" dirty="0" smtClean="0">
                <a:solidFill>
                  <a:schemeClr val="accent6">
                    <a:lumMod val="50000"/>
                  </a:schemeClr>
                </a:solidFill>
              </a:rPr>
              <a:t>Can be difficult to distinguish “miracles” from special providential answers to prayer.</a:t>
            </a:r>
          </a:p>
          <a:p>
            <a:r>
              <a:rPr lang="en-US" sz="2400" dirty="0" smtClean="0">
                <a:solidFill>
                  <a:schemeClr val="accent6">
                    <a:lumMod val="50000"/>
                  </a:schemeClr>
                </a:solidFill>
              </a:rPr>
              <a:t>Are we </a:t>
            </a:r>
            <a:r>
              <a:rPr lang="en-US" sz="2400" u="sng" dirty="0" smtClean="0">
                <a:solidFill>
                  <a:schemeClr val="accent6">
                    <a:lumMod val="50000"/>
                  </a:schemeClr>
                </a:solidFill>
              </a:rPr>
              <a:t>sure</a:t>
            </a:r>
            <a:r>
              <a:rPr lang="en-US" sz="2400" dirty="0" smtClean="0">
                <a:solidFill>
                  <a:schemeClr val="accent6">
                    <a:lumMod val="50000"/>
                  </a:schemeClr>
                </a:solidFill>
              </a:rPr>
              <a:t> miracles have stopped</a:t>
            </a:r>
            <a:r>
              <a:rPr lang="en-US" sz="2400" dirty="0">
                <a:solidFill>
                  <a:schemeClr val="accent6">
                    <a:lumMod val="50000"/>
                  </a:schemeClr>
                </a:solidFill>
              </a:rPr>
              <a:t>?</a:t>
            </a:r>
            <a:endParaRPr lang="en-US" sz="2400" dirty="0" smtClean="0">
              <a:solidFill>
                <a:schemeClr val="accent6">
                  <a:lumMod val="50000"/>
                </a:schemeClr>
              </a:solidFill>
            </a:endParaRPr>
          </a:p>
          <a:p>
            <a:endParaRPr lang="en-US" sz="2400" dirty="0">
              <a:solidFill>
                <a:schemeClr val="accent6">
                  <a:lumMod val="50000"/>
                </a:schemeClr>
              </a:solidFill>
            </a:endParaRPr>
          </a:p>
        </p:txBody>
      </p:sp>
    </p:spTree>
    <p:extLst>
      <p:ext uri="{BB962C8B-B14F-4D97-AF65-F5344CB8AC3E}">
        <p14:creationId xmlns:p14="http://schemas.microsoft.com/office/powerpoint/2010/main" val="1671935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F456681B-3CC2-4419-89B7-567D89EA714D}" type="slidenum">
              <a:rPr lang="en-US" smtClean="0"/>
              <a:t>38</a:t>
            </a:fld>
            <a:endParaRPr lang="en-US"/>
          </a:p>
        </p:txBody>
      </p:sp>
      <p:sp>
        <p:nvSpPr>
          <p:cNvPr id="5" name="Content Placeholder 4"/>
          <p:cNvSpPr txBox="1">
            <a:spLocks noGrp="1"/>
          </p:cNvSpPr>
          <p:nvPr>
            <p:ph idx="1"/>
          </p:nvPr>
        </p:nvSpPr>
        <p:spPr>
          <a:xfrm>
            <a:off x="838200" y="1825625"/>
            <a:ext cx="10515600" cy="3063403"/>
          </a:xfrm>
          <a:prstGeom prst="rect">
            <a:avLst/>
          </a:prstGeom>
          <a:noFill/>
        </p:spPr>
        <p:txBody>
          <a:bodyPr wrap="square" rtlCol="0">
            <a:spAutoFit/>
          </a:bodyPr>
          <a:lstStyle/>
          <a:p>
            <a:pPr marL="0" indent="0">
              <a:buNone/>
            </a:pPr>
            <a:r>
              <a:rPr lang="en-US" u="sng" dirty="0">
                <a:solidFill>
                  <a:schemeClr val="accent6">
                    <a:lumMod val="50000"/>
                  </a:schemeClr>
                </a:solidFill>
              </a:rPr>
              <a:t>M</a:t>
            </a:r>
            <a:r>
              <a:rPr lang="en-US" u="sng" dirty="0" smtClean="0">
                <a:solidFill>
                  <a:schemeClr val="accent6">
                    <a:lumMod val="50000"/>
                  </a:schemeClr>
                </a:solidFill>
              </a:rPr>
              <a:t>iracles </a:t>
            </a:r>
            <a:r>
              <a:rPr lang="en-US" u="sng">
                <a:solidFill>
                  <a:schemeClr val="accent6">
                    <a:lumMod val="50000"/>
                  </a:schemeClr>
                </a:solidFill>
              </a:rPr>
              <a:t>are </a:t>
            </a:r>
            <a:r>
              <a:rPr lang="en-US" u="sng" smtClean="0">
                <a:solidFill>
                  <a:schemeClr val="accent6">
                    <a:lumMod val="50000"/>
                  </a:schemeClr>
                </a:solidFill>
              </a:rPr>
              <a:t>happening</a:t>
            </a:r>
            <a:r>
              <a:rPr lang="en-US" smtClean="0"/>
              <a:t> today </a:t>
            </a:r>
            <a:r>
              <a:rPr lang="en-US" dirty="0"/>
              <a:t>around the world, in some measure. They can happen more when God is pleased to pour out his Spirit. And the reason it's </a:t>
            </a:r>
            <a:r>
              <a:rPr lang="en-US" u="sng" dirty="0">
                <a:solidFill>
                  <a:srgbClr val="FF0000"/>
                </a:solidFill>
              </a:rPr>
              <a:t>not as normative </a:t>
            </a:r>
            <a:r>
              <a:rPr lang="en-US" dirty="0"/>
              <a:t>now as it was in the apostles is because he meant to signify that this point in history, this incarnation, this authoritative band of apostles was </a:t>
            </a:r>
            <a:r>
              <a:rPr lang="en-US" u="sng" dirty="0" smtClean="0">
                <a:solidFill>
                  <a:srgbClr val="FF0000"/>
                </a:solidFill>
              </a:rPr>
              <a:t>unique.</a:t>
            </a:r>
          </a:p>
          <a:p>
            <a:pPr marL="0" indent="0">
              <a:buNone/>
            </a:pPr>
            <a:endParaRPr lang="en-US" dirty="0"/>
          </a:p>
          <a:p>
            <a:pPr marL="0" indent="0">
              <a:buNone/>
            </a:pPr>
            <a:r>
              <a:rPr lang="en-US" dirty="0" smtClean="0"/>
              <a:t>							- John Piper</a:t>
            </a:r>
            <a:endParaRPr lang="en-US" dirty="0"/>
          </a:p>
        </p:txBody>
      </p:sp>
    </p:spTree>
    <p:extLst>
      <p:ext uri="{BB962C8B-B14F-4D97-AF65-F5344CB8AC3E}">
        <p14:creationId xmlns:p14="http://schemas.microsoft.com/office/powerpoint/2010/main" val="2805526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456681B-3CC2-4419-89B7-567D89EA714D}" type="slidenum">
              <a:rPr lang="en-US" smtClean="0"/>
              <a:t>39</a:t>
            </a:fld>
            <a:endParaRPr lang="en-US"/>
          </a:p>
        </p:txBody>
      </p:sp>
    </p:spTree>
    <p:extLst>
      <p:ext uri="{BB962C8B-B14F-4D97-AF65-F5344CB8AC3E}">
        <p14:creationId xmlns:p14="http://schemas.microsoft.com/office/powerpoint/2010/main" val="87271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9"/>
            <a:ext cx="10515600" cy="1325563"/>
          </a:xfrm>
        </p:spPr>
        <p:txBody>
          <a:bodyPr>
            <a:noAutofit/>
          </a:bodyPr>
          <a:lstStyle/>
          <a:p>
            <a:r>
              <a:rPr lang="en-US" sz="2800" dirty="0">
                <a:latin typeface="Lucida Sans" panose="020B0602030504020204" pitchFamily="34" charset="0"/>
              </a:rPr>
              <a:t>What kind of things do you hear referred to as “miracles</a:t>
            </a:r>
            <a:r>
              <a:rPr lang="en-US" sz="2800" dirty="0" smtClean="0">
                <a:latin typeface="Lucida Sans" panose="020B0602030504020204" pitchFamily="34" charset="0"/>
              </a:rPr>
              <a:t>”?</a:t>
            </a:r>
            <a:r>
              <a:rPr lang="en-US" sz="2800" dirty="0" smtClean="0">
                <a:solidFill>
                  <a:srgbClr val="C00000"/>
                </a:solidFill>
                <a:latin typeface="Lucida Sans" panose="020B0602030504020204" pitchFamily="34" charset="0"/>
              </a:rPr>
              <a:t/>
            </a:r>
            <a:br>
              <a:rPr lang="en-US" sz="2800" dirty="0" smtClean="0">
                <a:solidFill>
                  <a:srgbClr val="C00000"/>
                </a:solidFill>
                <a:latin typeface="Lucida Sans" panose="020B0602030504020204" pitchFamily="34" charset="0"/>
              </a:rPr>
            </a:br>
            <a:r>
              <a:rPr lang="en-US" sz="2800" dirty="0" smtClean="0">
                <a:solidFill>
                  <a:srgbClr val="C00000"/>
                </a:solidFill>
                <a:latin typeface="Lucida Sans" panose="020B0602030504020204" pitchFamily="34" charset="0"/>
              </a:rPr>
              <a:t>“It’s a miracle!”</a:t>
            </a:r>
            <a:endParaRPr lang="en-US" sz="2800" dirty="0">
              <a:solidFill>
                <a:srgbClr val="C00000"/>
              </a:solidFill>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4</a:t>
            </a:fld>
            <a:endParaRPr lang="en-US">
              <a:latin typeface="Lucida Sans" panose="020B0602030504020204" pitchFamily="34" charset="0"/>
            </a:endParaRPr>
          </a:p>
        </p:txBody>
      </p:sp>
      <p:pic>
        <p:nvPicPr>
          <p:cNvPr id="4100" name="Picture 4" descr="Image result for fl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897" y="1560094"/>
            <a:ext cx="2890044" cy="23080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may contain: 1 person, sitting"/>
          <p:cNvPicPr>
            <a:picLocks noChangeAspect="1" noChangeArrowheads="1"/>
          </p:cNvPicPr>
          <p:nvPr/>
        </p:nvPicPr>
        <p:blipFill rotWithShape="1">
          <a:blip r:embed="rId3">
            <a:extLst>
              <a:ext uri="{28A0092B-C50C-407E-A947-70E740481C1C}">
                <a14:useLocalDpi xmlns:a14="http://schemas.microsoft.com/office/drawing/2010/main" val="0"/>
              </a:ext>
            </a:extLst>
          </a:blip>
          <a:srcRect l="20487" t="18085" r="23264" b="14207"/>
          <a:stretch/>
        </p:blipFill>
        <p:spPr bwMode="auto">
          <a:xfrm>
            <a:off x="6243638" y="1560094"/>
            <a:ext cx="2556577" cy="23080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baseball rally c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719" y="4089707"/>
            <a:ext cx="3708400" cy="263176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red sea par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4089707"/>
            <a:ext cx="4262438" cy="251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8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1</a:t>
            </a:r>
            <a:r>
              <a:rPr lang="en-US" dirty="0" smtClean="0">
                <a:solidFill>
                  <a:srgbClr val="C00000"/>
                </a:solidFill>
              </a:rPr>
              <a:t> minute of discussion: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Someone says, “You believe that miracles are possible? But we all know that science has proven that miracles aren’t possible.” What would you say?</a:t>
            </a:r>
            <a:endParaRPr lang="en-US" dirty="0"/>
          </a:p>
        </p:txBody>
      </p:sp>
      <p:sp>
        <p:nvSpPr>
          <p:cNvPr id="4" name="Slide Number Placeholder 3"/>
          <p:cNvSpPr>
            <a:spLocks noGrp="1"/>
          </p:cNvSpPr>
          <p:nvPr>
            <p:ph type="sldNum" sz="quarter" idx="12"/>
          </p:nvPr>
        </p:nvSpPr>
        <p:spPr/>
        <p:txBody>
          <a:bodyPr/>
          <a:lstStyle/>
          <a:p>
            <a:fld id="{F456681B-3CC2-4419-89B7-567D89EA714D}" type="slidenum">
              <a:rPr lang="en-US" smtClean="0"/>
              <a:t>40</a:t>
            </a:fld>
            <a:endParaRPr lang="en-US"/>
          </a:p>
        </p:txBody>
      </p:sp>
    </p:spTree>
    <p:extLst>
      <p:ext uri="{BB962C8B-B14F-4D97-AF65-F5344CB8AC3E}">
        <p14:creationId xmlns:p14="http://schemas.microsoft.com/office/powerpoint/2010/main" val="295075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30-second discussion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Miracles seem to be clustered around certain parts of Biblical history: Which ones?</a:t>
            </a:r>
          </a:p>
        </p:txBody>
      </p:sp>
      <p:sp>
        <p:nvSpPr>
          <p:cNvPr id="4" name="Slide Number Placeholder 3"/>
          <p:cNvSpPr>
            <a:spLocks noGrp="1"/>
          </p:cNvSpPr>
          <p:nvPr>
            <p:ph type="sldNum" sz="quarter" idx="12"/>
          </p:nvPr>
        </p:nvSpPr>
        <p:spPr/>
        <p:txBody>
          <a:bodyPr/>
          <a:lstStyle/>
          <a:p>
            <a:fld id="{F456681B-3CC2-4419-89B7-567D89EA714D}" type="slidenum">
              <a:rPr lang="en-US" smtClean="0"/>
              <a:t>41</a:t>
            </a:fld>
            <a:endParaRPr lang="en-US"/>
          </a:p>
        </p:txBody>
      </p:sp>
    </p:spTree>
    <p:extLst>
      <p:ext uri="{BB962C8B-B14F-4D97-AF65-F5344CB8AC3E}">
        <p14:creationId xmlns:p14="http://schemas.microsoft.com/office/powerpoint/2010/main" val="77622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11"/>
            <a:ext cx="10515600" cy="1325563"/>
          </a:xfrm>
        </p:spPr>
        <p:txBody>
          <a:bodyPr/>
          <a:lstStyle/>
          <a:p>
            <a:r>
              <a:rPr lang="en-US" dirty="0" smtClean="0">
                <a:solidFill>
                  <a:srgbClr val="C00000"/>
                </a:solidFill>
                <a:latin typeface="Lucida Sans" panose="020B0602030504020204" pitchFamily="34" charset="0"/>
              </a:rPr>
              <a:t>Categories to distinguish miracles</a:t>
            </a:r>
            <a:endParaRPr lang="en-US" dirty="0">
              <a:solidFill>
                <a:srgbClr val="C00000"/>
              </a:solidFill>
              <a:latin typeface="Lucida Sans" panose="020B0602030504020204" pitchFamily="34" charset="0"/>
            </a:endParaRPr>
          </a:p>
        </p:txBody>
      </p:sp>
      <p:sp>
        <p:nvSpPr>
          <p:cNvPr id="4" name="Rectangle 3"/>
          <p:cNvSpPr/>
          <p:nvPr/>
        </p:nvSpPr>
        <p:spPr>
          <a:xfrm>
            <a:off x="1385888" y="1419221"/>
            <a:ext cx="4171950" cy="4660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419221"/>
            <a:ext cx="2428876" cy="46609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86676" y="1419221"/>
            <a:ext cx="1814512" cy="4660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57400" y="2214558"/>
            <a:ext cx="2128838" cy="461665"/>
          </a:xfrm>
          <a:prstGeom prst="rect">
            <a:avLst/>
          </a:prstGeom>
          <a:noFill/>
        </p:spPr>
        <p:txBody>
          <a:bodyPr wrap="square" rtlCol="0">
            <a:spAutoFit/>
          </a:bodyPr>
          <a:lstStyle/>
          <a:p>
            <a:r>
              <a:rPr lang="en-US" sz="2400" b="1" dirty="0" smtClean="0">
                <a:solidFill>
                  <a:schemeClr val="bg1"/>
                </a:solidFill>
              </a:rPr>
              <a:t>Natural Causes</a:t>
            </a:r>
            <a:endParaRPr lang="en-US" sz="2400" b="1" dirty="0">
              <a:solidFill>
                <a:schemeClr val="bg1"/>
              </a:solidFill>
            </a:endParaRPr>
          </a:p>
        </p:txBody>
      </p:sp>
      <p:sp>
        <p:nvSpPr>
          <p:cNvPr id="8" name="TextBox 7"/>
          <p:cNvSpPr txBox="1"/>
          <p:nvPr/>
        </p:nvSpPr>
        <p:spPr>
          <a:xfrm>
            <a:off x="5226842" y="2214558"/>
            <a:ext cx="2459833" cy="830997"/>
          </a:xfrm>
          <a:prstGeom prst="rect">
            <a:avLst/>
          </a:prstGeom>
          <a:noFill/>
        </p:spPr>
        <p:txBody>
          <a:bodyPr wrap="square" rtlCol="0">
            <a:spAutoFit/>
          </a:bodyPr>
          <a:lstStyle/>
          <a:p>
            <a:pPr algn="ctr"/>
            <a:r>
              <a:rPr lang="en-US" sz="2400" b="1" dirty="0" smtClean="0">
                <a:solidFill>
                  <a:schemeClr val="bg1"/>
                </a:solidFill>
              </a:rPr>
              <a:t>Special Providence</a:t>
            </a:r>
            <a:endParaRPr lang="en-US" sz="2400" b="1" dirty="0">
              <a:solidFill>
                <a:schemeClr val="bg1"/>
              </a:solidFill>
            </a:endParaRPr>
          </a:p>
        </p:txBody>
      </p:sp>
      <p:sp>
        <p:nvSpPr>
          <p:cNvPr id="9" name="TextBox 8"/>
          <p:cNvSpPr txBox="1"/>
          <p:nvPr/>
        </p:nvSpPr>
        <p:spPr>
          <a:xfrm>
            <a:off x="7364015" y="2214557"/>
            <a:ext cx="2459833" cy="461665"/>
          </a:xfrm>
          <a:prstGeom prst="rect">
            <a:avLst/>
          </a:prstGeom>
          <a:noFill/>
        </p:spPr>
        <p:txBody>
          <a:bodyPr wrap="square" rtlCol="0">
            <a:spAutoFit/>
          </a:bodyPr>
          <a:lstStyle/>
          <a:p>
            <a:pPr algn="ctr"/>
            <a:r>
              <a:rPr lang="en-US" sz="2400" b="1" dirty="0" smtClean="0">
                <a:solidFill>
                  <a:schemeClr val="bg1"/>
                </a:solidFill>
              </a:rPr>
              <a:t>Miracle</a:t>
            </a:r>
            <a:endParaRPr lang="en-US" sz="2400" b="1" dirty="0">
              <a:solidFill>
                <a:schemeClr val="bg1"/>
              </a:solidFill>
            </a:endParaRPr>
          </a:p>
        </p:txBody>
      </p:sp>
      <p:sp>
        <p:nvSpPr>
          <p:cNvPr id="10" name="TextBox 9"/>
          <p:cNvSpPr txBox="1"/>
          <p:nvPr/>
        </p:nvSpPr>
        <p:spPr>
          <a:xfrm>
            <a:off x="9501188" y="2583890"/>
            <a:ext cx="2690812" cy="1015663"/>
          </a:xfrm>
          <a:prstGeom prst="rect">
            <a:avLst/>
          </a:prstGeom>
          <a:noFill/>
        </p:spPr>
        <p:txBody>
          <a:bodyPr wrap="square" rtlCol="0">
            <a:spAutoFit/>
          </a:bodyPr>
          <a:lstStyle/>
          <a:p>
            <a:pPr algn="ctr"/>
            <a:r>
              <a:rPr lang="en-US" sz="2000" dirty="0" smtClean="0"/>
              <a:t>A miracle lies outside the productive capacity of the natural world.</a:t>
            </a:r>
            <a:endParaRPr lang="en-US" sz="2000" dirty="0"/>
          </a:p>
        </p:txBody>
      </p:sp>
      <p:pic>
        <p:nvPicPr>
          <p:cNvPr id="2050" name="Picture 2" descr="Image result for rain c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313" y="4451843"/>
            <a:ext cx="2594925" cy="19461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ain cloud elij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197" y="4938049"/>
            <a:ext cx="2006288" cy="15114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lijah fire from hea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2490" y="4032011"/>
            <a:ext cx="2417443" cy="24174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456681B-3CC2-4419-89B7-567D89EA714D}" type="slidenum">
              <a:rPr lang="en-US" smtClean="0"/>
              <a:t>5</a:t>
            </a:fld>
            <a:endParaRPr lang="en-US"/>
          </a:p>
        </p:txBody>
      </p:sp>
    </p:spTree>
    <p:extLst>
      <p:ext uri="{BB962C8B-B14F-4D97-AF65-F5344CB8AC3E}">
        <p14:creationId xmlns:p14="http://schemas.microsoft.com/office/powerpoint/2010/main" val="5456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Lucida Sans" panose="020B0602030504020204" pitchFamily="34" charset="0"/>
              </a:rPr>
              <a:t>The success of Newtonian Physics</a:t>
            </a:r>
            <a:endParaRPr lang="en-US" dirty="0">
              <a:solidFill>
                <a:srgbClr val="C00000"/>
              </a:solidFill>
              <a:latin typeface="Lucida Sans" panose="020B0602030504020204" pitchFamily="34" charset="0"/>
            </a:endParaRPr>
          </a:p>
        </p:txBody>
      </p:sp>
      <p:pic>
        <p:nvPicPr>
          <p:cNvPr id="2050"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0552" y="1690688"/>
            <a:ext cx="2415541" cy="33260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rinci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89" y="1690688"/>
            <a:ext cx="2400011" cy="33260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1660" y="5194310"/>
            <a:ext cx="4731940" cy="830997"/>
          </a:xfrm>
          <a:prstGeom prst="rect">
            <a:avLst/>
          </a:prstGeom>
          <a:noFill/>
        </p:spPr>
        <p:txBody>
          <a:bodyPr wrap="square" rtlCol="0">
            <a:spAutoFit/>
          </a:bodyPr>
          <a:lstStyle/>
          <a:p>
            <a:r>
              <a:rPr lang="en-US" sz="2400" b="1" dirty="0" smtClean="0">
                <a:latin typeface="Lucida Sans" panose="020B0602030504020204" pitchFamily="34" charset="0"/>
              </a:rPr>
              <a:t>These equations can predict the motion of everything!</a:t>
            </a:r>
            <a:endParaRPr lang="en-US" sz="2400" b="1" dirty="0">
              <a:latin typeface="Lucida Sans" panose="020B0602030504020204" pitchFamily="34" charset="0"/>
            </a:endParaRPr>
          </a:p>
        </p:txBody>
      </p:sp>
      <p:pic>
        <p:nvPicPr>
          <p:cNvPr id="2056" name="Picture 8" descr="Image result for plane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737" y="4668998"/>
            <a:ext cx="5657539" cy="20461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rocket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7070" y="1690688"/>
            <a:ext cx="1520605" cy="23575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aseball phys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3754" y="1856121"/>
            <a:ext cx="3865562" cy="202665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456681B-3CC2-4419-89B7-567D89EA714D}" type="slidenum">
              <a:rPr lang="en-US" smtClean="0">
                <a:latin typeface="Lucida Sans" panose="020B0602030504020204" pitchFamily="34" charset="0"/>
              </a:rPr>
              <a:t>6</a:t>
            </a:fld>
            <a:endParaRPr lang="en-US">
              <a:latin typeface="Lucida Sans" panose="020B0602030504020204" pitchFamily="34" charset="0"/>
            </a:endParaRPr>
          </a:p>
        </p:txBody>
      </p:sp>
    </p:spTree>
    <p:extLst>
      <p:ext uri="{BB962C8B-B14F-4D97-AF65-F5344CB8AC3E}">
        <p14:creationId xmlns:p14="http://schemas.microsoft.com/office/powerpoint/2010/main" val="198229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408" y="365125"/>
            <a:ext cx="9232392" cy="1325563"/>
          </a:xfrm>
        </p:spPr>
        <p:txBody>
          <a:bodyPr>
            <a:normAutofit/>
          </a:bodyPr>
          <a:lstStyle/>
          <a:p>
            <a:r>
              <a:rPr lang="en-US" sz="3200" dirty="0" smtClean="0">
                <a:solidFill>
                  <a:srgbClr val="C00000"/>
                </a:solidFill>
                <a:latin typeface="Lucida Sans" panose="020B0602030504020204" pitchFamily="34" charset="0"/>
              </a:rPr>
              <a:t>“The world is a clock (that doesn’t need interventions!)”</a:t>
            </a:r>
            <a:endParaRPr lang="en-US" sz="3200" dirty="0">
              <a:solidFill>
                <a:srgbClr val="C00000"/>
              </a:solidFill>
              <a:latin typeface="Lucida Sans" panose="020B0602030504020204" pitchFamily="34" charset="0"/>
            </a:endParaRPr>
          </a:p>
        </p:txBody>
      </p:sp>
      <p:pic>
        <p:nvPicPr>
          <p:cNvPr id="3074" name="Picture 2" descr="Image result for clock interi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153" y="1875354"/>
            <a:ext cx="4796847" cy="26982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64194" y="4758247"/>
            <a:ext cx="3623108" cy="461665"/>
          </a:xfrm>
          <a:prstGeom prst="rect">
            <a:avLst/>
          </a:prstGeom>
        </p:spPr>
        <p:txBody>
          <a:bodyPr wrap="none">
            <a:spAutoFit/>
          </a:bodyPr>
          <a:lstStyle/>
          <a:p>
            <a:r>
              <a:rPr lang="en-US" sz="2400" i="1" dirty="0" smtClean="0">
                <a:solidFill>
                  <a:srgbClr val="222222"/>
                </a:solidFill>
                <a:latin typeface="Lucida Sans" panose="020B0602030504020204" pitchFamily="34" charset="0"/>
              </a:rPr>
              <a:t>“la </a:t>
            </a:r>
            <a:r>
              <a:rPr lang="en-US" sz="2400" i="1" dirty="0">
                <a:solidFill>
                  <a:srgbClr val="222222"/>
                </a:solidFill>
                <a:latin typeface="Lucida Sans" panose="020B0602030504020204" pitchFamily="34" charset="0"/>
              </a:rPr>
              <a:t>machine du </a:t>
            </a:r>
            <a:r>
              <a:rPr lang="en-US" sz="2400" i="1" dirty="0" smtClean="0">
                <a:solidFill>
                  <a:srgbClr val="222222"/>
                </a:solidFill>
                <a:latin typeface="Lucida Sans" panose="020B0602030504020204" pitchFamily="34" charset="0"/>
              </a:rPr>
              <a:t>monde”</a:t>
            </a:r>
            <a:endParaRPr lang="en-US" sz="2400" dirty="0">
              <a:latin typeface="Lucida Sans" panose="020B0602030504020204" pitchFamily="34" charset="0"/>
            </a:endParaRPr>
          </a:p>
        </p:txBody>
      </p:sp>
      <p:sp>
        <p:nvSpPr>
          <p:cNvPr id="5" name="Rectangle 4"/>
          <p:cNvSpPr/>
          <p:nvPr/>
        </p:nvSpPr>
        <p:spPr>
          <a:xfrm>
            <a:off x="6691648" y="4740595"/>
            <a:ext cx="5445722" cy="400110"/>
          </a:xfrm>
          <a:prstGeom prst="rect">
            <a:avLst/>
          </a:prstGeom>
        </p:spPr>
        <p:txBody>
          <a:bodyPr wrap="none">
            <a:spAutoFit/>
          </a:bodyPr>
          <a:lstStyle/>
          <a:p>
            <a:r>
              <a:rPr lang="en-US" sz="2000" dirty="0" smtClean="0">
                <a:latin typeface="Lucida Sans" panose="020B0602030504020204" pitchFamily="34" charset="0"/>
              </a:rPr>
              <a:t>“Je </a:t>
            </a:r>
            <a:r>
              <a:rPr lang="en-US" sz="2000" dirty="0" err="1">
                <a:latin typeface="Lucida Sans" panose="020B0602030504020204" pitchFamily="34" charset="0"/>
              </a:rPr>
              <a:t>n'ai</a:t>
            </a:r>
            <a:r>
              <a:rPr lang="en-US" sz="2000" dirty="0">
                <a:latin typeface="Lucida Sans" panose="020B0602030504020204" pitchFamily="34" charset="0"/>
              </a:rPr>
              <a:t> pas </a:t>
            </a:r>
            <a:r>
              <a:rPr lang="en-US" sz="2000" dirty="0" err="1">
                <a:latin typeface="Lucida Sans" panose="020B0602030504020204" pitchFamily="34" charset="0"/>
              </a:rPr>
              <a:t>eu</a:t>
            </a:r>
            <a:r>
              <a:rPr lang="en-US" sz="2000" dirty="0">
                <a:latin typeface="Lucida Sans" panose="020B0602030504020204" pitchFamily="34" charset="0"/>
              </a:rPr>
              <a:t> </a:t>
            </a:r>
            <a:r>
              <a:rPr lang="en-US" sz="2000" dirty="0" err="1">
                <a:latin typeface="Lucida Sans" panose="020B0602030504020204" pitchFamily="34" charset="0"/>
              </a:rPr>
              <a:t>besoin</a:t>
            </a:r>
            <a:r>
              <a:rPr lang="en-US" sz="2000" dirty="0">
                <a:latin typeface="Lucida Sans" panose="020B0602030504020204" pitchFamily="34" charset="0"/>
              </a:rPr>
              <a:t> de </a:t>
            </a:r>
            <a:r>
              <a:rPr lang="en-US" sz="2000" dirty="0" err="1">
                <a:latin typeface="Lucida Sans" panose="020B0602030504020204" pitchFamily="34" charset="0"/>
              </a:rPr>
              <a:t>cette</a:t>
            </a:r>
            <a:r>
              <a:rPr lang="en-US" sz="2000" dirty="0">
                <a:latin typeface="Lucida Sans" panose="020B0602030504020204" pitchFamily="34" charset="0"/>
              </a:rPr>
              <a:t> </a:t>
            </a:r>
            <a:r>
              <a:rPr lang="en-US" sz="2000" dirty="0" err="1" smtClean="0">
                <a:latin typeface="Lucida Sans" panose="020B0602030504020204" pitchFamily="34" charset="0"/>
              </a:rPr>
              <a:t>hypothèse</a:t>
            </a:r>
            <a:r>
              <a:rPr lang="en-US" sz="2000" dirty="0" smtClean="0">
                <a:latin typeface="Lucida Sans" panose="020B0602030504020204" pitchFamily="34" charset="0"/>
              </a:rPr>
              <a:t>.”</a:t>
            </a:r>
            <a:endParaRPr lang="en-US" sz="2000" dirty="0">
              <a:latin typeface="Lucida Sans" panose="020B0602030504020204" pitchFamily="34" charset="0"/>
            </a:endParaRPr>
          </a:p>
        </p:txBody>
      </p:sp>
      <p:sp>
        <p:nvSpPr>
          <p:cNvPr id="10" name="Rectangle 9"/>
          <p:cNvSpPr/>
          <p:nvPr/>
        </p:nvSpPr>
        <p:spPr>
          <a:xfrm>
            <a:off x="7097448" y="5202260"/>
            <a:ext cx="4688752" cy="1323439"/>
          </a:xfrm>
          <a:prstGeom prst="rect">
            <a:avLst/>
          </a:prstGeom>
        </p:spPr>
        <p:txBody>
          <a:bodyPr wrap="square">
            <a:spAutoFit/>
          </a:bodyPr>
          <a:lstStyle/>
          <a:p>
            <a:pPr algn="ctr"/>
            <a:r>
              <a:rPr lang="en-US" sz="2000" dirty="0" smtClean="0">
                <a:latin typeface="Lucida Sans" panose="020B0602030504020204" pitchFamily="34" charset="0"/>
              </a:rPr>
              <a:t>“I have no need of that hypothesis” </a:t>
            </a:r>
          </a:p>
          <a:p>
            <a:pPr algn="ctr"/>
            <a:endParaRPr lang="en-US" sz="2000" dirty="0">
              <a:latin typeface="Lucida Sans" panose="020B0602030504020204" pitchFamily="34" charset="0"/>
            </a:endParaRPr>
          </a:p>
          <a:p>
            <a:pPr algn="ctr"/>
            <a:r>
              <a:rPr lang="en-US" sz="2000" dirty="0" smtClean="0">
                <a:solidFill>
                  <a:srgbClr val="FF0000"/>
                </a:solidFill>
                <a:latin typeface="Lucida Sans" panose="020B0602030504020204" pitchFamily="34" charset="0"/>
              </a:rPr>
              <a:t>What hypothesis? </a:t>
            </a:r>
            <a:br>
              <a:rPr lang="en-US" sz="2000" dirty="0" smtClean="0">
                <a:solidFill>
                  <a:srgbClr val="FF0000"/>
                </a:solidFill>
                <a:latin typeface="Lucida Sans" panose="020B0602030504020204" pitchFamily="34" charset="0"/>
              </a:rPr>
            </a:br>
            <a:r>
              <a:rPr lang="en-US" sz="2000" dirty="0" smtClean="0">
                <a:solidFill>
                  <a:srgbClr val="FF0000"/>
                </a:solidFill>
                <a:latin typeface="Lucida Sans" panose="020B0602030504020204" pitchFamily="34" charset="0"/>
              </a:rPr>
              <a:t>Divine intervention</a:t>
            </a:r>
            <a:endParaRPr lang="en-US" sz="2000" dirty="0">
              <a:solidFill>
                <a:srgbClr val="FF0000"/>
              </a:solidFill>
              <a:latin typeface="Lucida Sans" panose="020B0602030504020204" pitchFamily="34" charset="0"/>
            </a:endParaRPr>
          </a:p>
        </p:txBody>
      </p:sp>
      <p:pic>
        <p:nvPicPr>
          <p:cNvPr id="3076" name="Picture 4"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754" y="1862500"/>
            <a:ext cx="2255235" cy="27062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823081" y="1506022"/>
            <a:ext cx="942887" cy="338554"/>
          </a:xfrm>
          <a:prstGeom prst="rect">
            <a:avLst/>
          </a:prstGeom>
        </p:spPr>
        <p:txBody>
          <a:bodyPr wrap="none">
            <a:spAutoFit/>
          </a:bodyPr>
          <a:lstStyle/>
          <a:p>
            <a:r>
              <a:rPr lang="en-US" sz="1600" i="1" dirty="0" smtClean="0">
                <a:solidFill>
                  <a:srgbClr val="222222"/>
                </a:solidFill>
                <a:latin typeface="Lucida Sans" panose="020B0602030504020204" pitchFamily="34" charset="0"/>
              </a:rPr>
              <a:t>Laplace</a:t>
            </a:r>
            <a:endParaRPr lang="en-US" sz="1600" dirty="0">
              <a:latin typeface="Lucida Sans" panose="020B0602030504020204" pitchFamily="34" charset="0"/>
            </a:endParaRPr>
          </a:p>
        </p:txBody>
      </p:sp>
      <p:sp>
        <p:nvSpPr>
          <p:cNvPr id="4" name="Slide Number Placeholder 3"/>
          <p:cNvSpPr>
            <a:spLocks noGrp="1"/>
          </p:cNvSpPr>
          <p:nvPr>
            <p:ph type="sldNum" sz="quarter" idx="12"/>
          </p:nvPr>
        </p:nvSpPr>
        <p:spPr/>
        <p:txBody>
          <a:bodyPr/>
          <a:lstStyle/>
          <a:p>
            <a:fld id="{F456681B-3CC2-4419-89B7-567D89EA714D}" type="slidenum">
              <a:rPr lang="en-US" sz="1100" smtClean="0">
                <a:latin typeface="Lucida Sans" panose="020B0602030504020204" pitchFamily="34" charset="0"/>
              </a:rPr>
              <a:t>7</a:t>
            </a:fld>
            <a:endParaRPr lang="en-US" sz="1100">
              <a:latin typeface="Lucida Sans" panose="020B0602030504020204" pitchFamily="34" charset="0"/>
            </a:endParaRPr>
          </a:p>
        </p:txBody>
      </p:sp>
      <p:sp>
        <p:nvSpPr>
          <p:cNvPr id="6" name="TextBox 5"/>
          <p:cNvSpPr txBox="1"/>
          <p:nvPr/>
        </p:nvSpPr>
        <p:spPr>
          <a:xfrm>
            <a:off x="82296" y="11182"/>
            <a:ext cx="1681898" cy="646331"/>
          </a:xfrm>
          <a:prstGeom prst="rect">
            <a:avLst/>
          </a:prstGeom>
          <a:solidFill>
            <a:srgbClr val="C00000"/>
          </a:solidFill>
        </p:spPr>
        <p:txBody>
          <a:bodyPr wrap="square" rtlCol="0">
            <a:spAutoFit/>
          </a:bodyPr>
          <a:lstStyle/>
          <a:p>
            <a:r>
              <a:rPr lang="en-US" sz="3600" dirty="0" smtClean="0">
                <a:solidFill>
                  <a:schemeClr val="bg1">
                    <a:lumMod val="95000"/>
                  </a:schemeClr>
                </a:solidFill>
                <a:latin typeface="Lucida Sans" panose="020B0602030504020204" pitchFamily="34" charset="0"/>
              </a:rPr>
              <a:t>Deism</a:t>
            </a:r>
            <a:endParaRPr lang="en-US" sz="3600" dirty="0">
              <a:solidFill>
                <a:schemeClr val="bg1">
                  <a:lumMod val="95000"/>
                </a:schemeClr>
              </a:solidFill>
              <a:latin typeface="Lucida Sans" panose="020B0602030504020204" pitchFamily="34" charset="0"/>
            </a:endParaRPr>
          </a:p>
        </p:txBody>
      </p:sp>
    </p:spTree>
    <p:extLst>
      <p:ext uri="{BB962C8B-B14F-4D97-AF65-F5344CB8AC3E}">
        <p14:creationId xmlns:p14="http://schemas.microsoft.com/office/powerpoint/2010/main" val="302877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86676" y="1419221"/>
            <a:ext cx="1814512" cy="4660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85888" y="1419221"/>
            <a:ext cx="4171950" cy="4660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57800" y="1419221"/>
            <a:ext cx="2428876" cy="46609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00011"/>
            <a:ext cx="10515600" cy="1325563"/>
          </a:xfrm>
        </p:spPr>
        <p:txBody>
          <a:bodyPr/>
          <a:lstStyle/>
          <a:p>
            <a:r>
              <a:rPr lang="en-US" dirty="0" smtClean="0">
                <a:solidFill>
                  <a:srgbClr val="C00000"/>
                </a:solidFill>
                <a:latin typeface="Lucida Sans" panose="020B0602030504020204" pitchFamily="34" charset="0"/>
              </a:rPr>
              <a:t>The challenge to miracles</a:t>
            </a:r>
            <a:endParaRPr lang="en-US" dirty="0">
              <a:solidFill>
                <a:srgbClr val="C00000"/>
              </a:solidFill>
              <a:latin typeface="Lucida Sans" panose="020B0602030504020204" pitchFamily="34" charset="0"/>
            </a:endParaRPr>
          </a:p>
        </p:txBody>
      </p:sp>
      <p:sp>
        <p:nvSpPr>
          <p:cNvPr id="3" name="TextBox 2"/>
          <p:cNvSpPr txBox="1"/>
          <p:nvPr/>
        </p:nvSpPr>
        <p:spPr>
          <a:xfrm>
            <a:off x="2699741" y="3240867"/>
            <a:ext cx="1700213" cy="646331"/>
          </a:xfrm>
          <a:prstGeom prst="rect">
            <a:avLst/>
          </a:prstGeom>
          <a:noFill/>
        </p:spPr>
        <p:txBody>
          <a:bodyPr wrap="square" rtlCol="0">
            <a:spAutoFit/>
          </a:bodyPr>
          <a:lstStyle/>
          <a:p>
            <a:r>
              <a:rPr lang="en-US" sz="3600" dirty="0" smtClean="0">
                <a:solidFill>
                  <a:schemeClr val="bg1"/>
                </a:solidFill>
              </a:rPr>
              <a:t>Yes!</a:t>
            </a:r>
            <a:endParaRPr lang="en-US" sz="3600" dirty="0">
              <a:solidFill>
                <a:schemeClr val="bg1"/>
              </a:solidFill>
            </a:endParaRPr>
          </a:p>
        </p:txBody>
      </p:sp>
      <p:sp>
        <p:nvSpPr>
          <p:cNvPr id="11" name="TextBox 10"/>
          <p:cNvSpPr txBox="1"/>
          <p:nvPr/>
        </p:nvSpPr>
        <p:spPr>
          <a:xfrm>
            <a:off x="5978641" y="3240866"/>
            <a:ext cx="1700213" cy="646331"/>
          </a:xfrm>
          <a:prstGeom prst="rect">
            <a:avLst/>
          </a:prstGeom>
          <a:noFill/>
        </p:spPr>
        <p:txBody>
          <a:bodyPr wrap="square" rtlCol="0">
            <a:spAutoFit/>
          </a:bodyPr>
          <a:lstStyle/>
          <a:p>
            <a:r>
              <a:rPr lang="en-US" sz="3600" dirty="0" smtClean="0">
                <a:solidFill>
                  <a:schemeClr val="bg1"/>
                </a:solidFill>
              </a:rPr>
              <a:t>Ok…</a:t>
            </a:r>
            <a:endParaRPr lang="en-US" sz="3600" dirty="0">
              <a:solidFill>
                <a:schemeClr val="bg1"/>
              </a:solidFill>
            </a:endParaRPr>
          </a:p>
        </p:txBody>
      </p:sp>
      <p:sp>
        <p:nvSpPr>
          <p:cNvPr id="12" name="TextBox 11"/>
          <p:cNvSpPr txBox="1"/>
          <p:nvPr/>
        </p:nvSpPr>
        <p:spPr>
          <a:xfrm>
            <a:off x="7879707" y="3240865"/>
            <a:ext cx="1811981" cy="646331"/>
          </a:xfrm>
          <a:prstGeom prst="rect">
            <a:avLst/>
          </a:prstGeom>
          <a:noFill/>
        </p:spPr>
        <p:txBody>
          <a:bodyPr wrap="square" rtlCol="0">
            <a:spAutoFit/>
          </a:bodyPr>
          <a:lstStyle/>
          <a:p>
            <a:r>
              <a:rPr lang="en-US" sz="3600" dirty="0" smtClean="0">
                <a:solidFill>
                  <a:schemeClr val="bg1"/>
                </a:solidFill>
              </a:rPr>
              <a:t>No way</a:t>
            </a:r>
            <a:endParaRPr lang="en-US" sz="3600" dirty="0">
              <a:solidFill>
                <a:schemeClr val="bg1"/>
              </a:solidFill>
            </a:endParaRPr>
          </a:p>
        </p:txBody>
      </p:sp>
      <p:sp>
        <p:nvSpPr>
          <p:cNvPr id="16" name="TextBox 15"/>
          <p:cNvSpPr txBox="1"/>
          <p:nvPr/>
        </p:nvSpPr>
        <p:spPr>
          <a:xfrm>
            <a:off x="2057400" y="2214558"/>
            <a:ext cx="2128838" cy="461665"/>
          </a:xfrm>
          <a:prstGeom prst="rect">
            <a:avLst/>
          </a:prstGeom>
          <a:noFill/>
        </p:spPr>
        <p:txBody>
          <a:bodyPr wrap="square" rtlCol="0">
            <a:spAutoFit/>
          </a:bodyPr>
          <a:lstStyle/>
          <a:p>
            <a:r>
              <a:rPr lang="en-US" sz="2400" b="1" dirty="0" smtClean="0">
                <a:solidFill>
                  <a:schemeClr val="bg1"/>
                </a:solidFill>
              </a:rPr>
              <a:t>Natural Causes</a:t>
            </a:r>
            <a:endParaRPr lang="en-US" sz="2400" b="1" dirty="0">
              <a:solidFill>
                <a:schemeClr val="bg1"/>
              </a:solidFill>
            </a:endParaRPr>
          </a:p>
        </p:txBody>
      </p:sp>
      <p:sp>
        <p:nvSpPr>
          <p:cNvPr id="17" name="TextBox 16"/>
          <p:cNvSpPr txBox="1"/>
          <p:nvPr/>
        </p:nvSpPr>
        <p:spPr>
          <a:xfrm>
            <a:off x="5226842" y="2214558"/>
            <a:ext cx="2459833" cy="830997"/>
          </a:xfrm>
          <a:prstGeom prst="rect">
            <a:avLst/>
          </a:prstGeom>
          <a:noFill/>
        </p:spPr>
        <p:txBody>
          <a:bodyPr wrap="square" rtlCol="0">
            <a:spAutoFit/>
          </a:bodyPr>
          <a:lstStyle/>
          <a:p>
            <a:pPr algn="ctr"/>
            <a:r>
              <a:rPr lang="en-US" sz="2400" b="1" dirty="0" smtClean="0">
                <a:solidFill>
                  <a:schemeClr val="bg1"/>
                </a:solidFill>
              </a:rPr>
              <a:t>Special Providence</a:t>
            </a:r>
            <a:endParaRPr lang="en-US" sz="2400" b="1" dirty="0">
              <a:solidFill>
                <a:schemeClr val="bg1"/>
              </a:solidFill>
            </a:endParaRPr>
          </a:p>
        </p:txBody>
      </p:sp>
      <p:sp>
        <p:nvSpPr>
          <p:cNvPr id="18" name="TextBox 17"/>
          <p:cNvSpPr txBox="1"/>
          <p:nvPr/>
        </p:nvSpPr>
        <p:spPr>
          <a:xfrm>
            <a:off x="7364015" y="2214557"/>
            <a:ext cx="2459833" cy="461665"/>
          </a:xfrm>
          <a:prstGeom prst="rect">
            <a:avLst/>
          </a:prstGeom>
          <a:noFill/>
        </p:spPr>
        <p:txBody>
          <a:bodyPr wrap="square" rtlCol="0">
            <a:spAutoFit/>
          </a:bodyPr>
          <a:lstStyle/>
          <a:p>
            <a:pPr algn="ctr"/>
            <a:r>
              <a:rPr lang="en-US" sz="2400" b="1" dirty="0" smtClean="0">
                <a:solidFill>
                  <a:schemeClr val="bg1"/>
                </a:solidFill>
              </a:rPr>
              <a:t>Miracle</a:t>
            </a:r>
            <a:endParaRPr lang="en-US" sz="2400" b="1" dirty="0">
              <a:solidFill>
                <a:schemeClr val="bg1"/>
              </a:solidFill>
            </a:endParaRPr>
          </a:p>
        </p:txBody>
      </p:sp>
      <p:pic>
        <p:nvPicPr>
          <p:cNvPr id="19" name="Picture 2" descr="Image result for rain c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313" y="4451843"/>
            <a:ext cx="2594925" cy="19461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mage result for elijah fire from hea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529" y="4275076"/>
            <a:ext cx="2417443" cy="24174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rain cloud elij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197" y="4938049"/>
            <a:ext cx="2006288" cy="1511405"/>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F456681B-3CC2-4419-89B7-567D89EA714D}" type="slidenum">
              <a:rPr lang="en-US" smtClean="0"/>
              <a:t>8</a:t>
            </a:fld>
            <a:endParaRPr lang="en-US"/>
          </a:p>
        </p:txBody>
      </p:sp>
    </p:spTree>
    <p:extLst>
      <p:ext uri="{BB962C8B-B14F-4D97-AF65-F5344CB8AC3E}">
        <p14:creationId xmlns:p14="http://schemas.microsoft.com/office/powerpoint/2010/main" val="1709493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latin typeface="Lucida Sans" panose="020B0602030504020204" pitchFamily="34" charset="0"/>
              </a:rPr>
              <a:t>The modern challenge: </a:t>
            </a:r>
            <a:br>
              <a:rPr lang="en-US" sz="4000" dirty="0" smtClean="0">
                <a:solidFill>
                  <a:srgbClr val="C00000"/>
                </a:solidFill>
                <a:latin typeface="Lucida Sans" panose="020B0602030504020204" pitchFamily="34" charset="0"/>
              </a:rPr>
            </a:br>
            <a:r>
              <a:rPr lang="en-US" sz="4000" dirty="0" smtClean="0">
                <a:solidFill>
                  <a:srgbClr val="C00000"/>
                </a:solidFill>
                <a:latin typeface="Lucida Sans" panose="020B0602030504020204" pitchFamily="34" charset="0"/>
              </a:rPr>
              <a:t>“Science disproves miracles”</a:t>
            </a:r>
            <a:endParaRPr lang="en-US" sz="4000" dirty="0">
              <a:solidFill>
                <a:srgbClr val="C00000"/>
              </a:solidFill>
              <a:latin typeface="Lucida Sans" panose="020B0602030504020204" pitchFamily="34" charset="0"/>
            </a:endParaRPr>
          </a:p>
        </p:txBody>
      </p:sp>
      <p:sp>
        <p:nvSpPr>
          <p:cNvPr id="3" name="Content Placeholder 2"/>
          <p:cNvSpPr>
            <a:spLocks noGrp="1"/>
          </p:cNvSpPr>
          <p:nvPr>
            <p:ph idx="1"/>
          </p:nvPr>
        </p:nvSpPr>
        <p:spPr/>
        <p:txBody>
          <a:bodyPr/>
          <a:lstStyle/>
          <a:p>
            <a:pPr marL="0" indent="0">
              <a:buNone/>
            </a:pPr>
            <a:r>
              <a:rPr lang="en-US" sz="2400" dirty="0" smtClean="0">
                <a:latin typeface="Lucida Sans" panose="020B0602030504020204" pitchFamily="34" charset="0"/>
              </a:rPr>
              <a:t>“Ancient people thought that miracles like a virgin birth were possible. Now, thanks to Science, we know it can’t happen.”</a:t>
            </a:r>
          </a:p>
          <a:p>
            <a:pPr marL="0" indent="0">
              <a:buNone/>
            </a:pPr>
            <a:endParaRPr lang="en-US" sz="2400" dirty="0">
              <a:latin typeface="Lucida Sans" panose="020B0602030504020204" pitchFamily="34" charset="0"/>
            </a:endParaRPr>
          </a:p>
        </p:txBody>
      </p:sp>
      <p:pic>
        <p:nvPicPr>
          <p:cNvPr id="10244" name="Picture 4" descr="http://onlineministries.creighton.edu/CollaborativeMinistry/Advent/joseph-mary.jpg"/>
          <p:cNvPicPr>
            <a:picLocks noChangeAspect="1" noChangeArrowheads="1"/>
          </p:cNvPicPr>
          <p:nvPr/>
        </p:nvPicPr>
        <p:blipFill>
          <a:blip r:embed="rId3" cstate="print"/>
          <a:srcRect/>
          <a:stretch>
            <a:fillRect/>
          </a:stretch>
        </p:blipFill>
        <p:spPr bwMode="auto">
          <a:xfrm>
            <a:off x="4175125" y="3840162"/>
            <a:ext cx="3810000" cy="2714626"/>
          </a:xfrm>
          <a:prstGeom prst="rect">
            <a:avLst/>
          </a:prstGeom>
          <a:noFill/>
        </p:spPr>
      </p:pic>
      <p:sp>
        <p:nvSpPr>
          <p:cNvPr id="4" name="Slide Number Placeholder 3"/>
          <p:cNvSpPr>
            <a:spLocks noGrp="1"/>
          </p:cNvSpPr>
          <p:nvPr>
            <p:ph type="sldNum" sz="quarter" idx="12"/>
          </p:nvPr>
        </p:nvSpPr>
        <p:spPr/>
        <p:txBody>
          <a:bodyPr/>
          <a:lstStyle/>
          <a:p>
            <a:fld id="{F456681B-3CC2-4419-89B7-567D89EA714D}" type="slidenum">
              <a:rPr lang="en-US" sz="1100" smtClean="0">
                <a:latin typeface="Lucida Sans" panose="020B0602030504020204" pitchFamily="34" charset="0"/>
              </a:rPr>
              <a:t>9</a:t>
            </a:fld>
            <a:endParaRPr lang="en-US" sz="1100">
              <a:latin typeface="Lucida Sans" panose="020B0602030504020204" pitchFamily="34" charset="0"/>
            </a:endParaRPr>
          </a:p>
        </p:txBody>
      </p:sp>
    </p:spTree>
    <p:extLst>
      <p:ext uri="{BB962C8B-B14F-4D97-AF65-F5344CB8AC3E}">
        <p14:creationId xmlns:p14="http://schemas.microsoft.com/office/powerpoint/2010/main" val="3480037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2693</TotalTime>
  <Words>1593</Words>
  <Application>Microsoft Office PowerPoint</Application>
  <PresentationFormat>Widescreen</PresentationFormat>
  <Paragraphs>247</Paragraphs>
  <Slides>41</Slides>
  <Notes>12</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Helvetica Neue</vt:lpstr>
      <vt:lpstr>Lucida Sans</vt:lpstr>
      <vt:lpstr>Office Theme</vt:lpstr>
      <vt:lpstr>How can scientifically minded people believe in miracles?</vt:lpstr>
      <vt:lpstr>Our goals for today</vt:lpstr>
      <vt:lpstr>What is a miracle? Does science disprove miracles?</vt:lpstr>
      <vt:lpstr>What kind of things do you hear referred to as “miracles”? “It’s a miracle!”</vt:lpstr>
      <vt:lpstr>Categories to distinguish miracles</vt:lpstr>
      <vt:lpstr>The success of Newtonian Physics</vt:lpstr>
      <vt:lpstr>“The world is a clock (that doesn’t need interventions!)”</vt:lpstr>
      <vt:lpstr>The challenge to miracles</vt:lpstr>
      <vt:lpstr>The modern challenge:  “Science disproves miracles”</vt:lpstr>
      <vt:lpstr>Miracles are not natural, they’re supernatural</vt:lpstr>
      <vt:lpstr>PowerPoint Presentation</vt:lpstr>
      <vt:lpstr>The Argument against Miracles</vt:lpstr>
      <vt:lpstr>An example</vt:lpstr>
      <vt:lpstr>PowerPoint Presentation</vt:lpstr>
      <vt:lpstr>Don’t we have to assume that miracles are impossible in order to do science?</vt:lpstr>
      <vt:lpstr>Don’t we have to assume that miracles are impossible in order to do science?</vt:lpstr>
      <vt:lpstr>Maybe we’re wrong to talk about “what nature can do on its own”</vt:lpstr>
      <vt:lpstr>A corrective to the Deists: Providence</vt:lpstr>
      <vt:lpstr>Summary of Part 1</vt:lpstr>
      <vt:lpstr>30-second discussion with each other</vt:lpstr>
      <vt:lpstr>Miracles in the Bible</vt:lpstr>
      <vt:lpstr>1-minute discussion with each other</vt:lpstr>
      <vt:lpstr>How does the Bible describe miracles?</vt:lpstr>
      <vt:lpstr>Authenticating the message</vt:lpstr>
      <vt:lpstr>Purposes of Miracles</vt:lpstr>
      <vt:lpstr>A better definition of a miracle</vt:lpstr>
      <vt:lpstr>Is it bad to pray for a miracle?</vt:lpstr>
      <vt:lpstr>What kind of divine action should we pray for?</vt:lpstr>
      <vt:lpstr>Points of application</vt:lpstr>
      <vt:lpstr>PowerPoint Presentation</vt:lpstr>
      <vt:lpstr>PowerPoint Presentation</vt:lpstr>
      <vt:lpstr>PowerPoint Presentation</vt:lpstr>
      <vt:lpstr>Are false miracles possible?</vt:lpstr>
      <vt:lpstr>1-minute discussion with each other</vt:lpstr>
      <vt:lpstr>Do miracles continue today?</vt:lpstr>
      <vt:lpstr>“Cessationism”</vt:lpstr>
      <vt:lpstr>Should we expect miracles today? </vt:lpstr>
      <vt:lpstr>PowerPoint Presentation</vt:lpstr>
      <vt:lpstr>PowerPoint Presentation</vt:lpstr>
      <vt:lpstr>1 minute of discussion:</vt:lpstr>
      <vt:lpstr>30-second discussion</vt:lpstr>
    </vt:vector>
  </TitlesOfParts>
  <Company>Texas A&amp;M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Micah J</dc:creator>
  <cp:lastModifiedBy>Green, Micah J</cp:lastModifiedBy>
  <cp:revision>192</cp:revision>
  <dcterms:created xsi:type="dcterms:W3CDTF">2016-10-14T04:57:41Z</dcterms:created>
  <dcterms:modified xsi:type="dcterms:W3CDTF">2018-09-23T05:02:29Z</dcterms:modified>
</cp:coreProperties>
</file>