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Nunito" panose="020B0604020202020204" charset="0"/>
      <p:regular r:id="rId20"/>
      <p:bold r:id="rId21"/>
      <p:italic r:id="rId22"/>
      <p:boldItalic r:id="rId23"/>
    </p:embeddedFont>
    <p:embeddedFont>
      <p:font typeface="Calibri" panose="020F0502020204030204"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62615735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44081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3cbb6856b2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3cbb6856b2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40237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3cbb6856b2_0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3cbb6856b2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592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cbb6856b2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cbb6856b2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1197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3cbb6856b2_0_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3cbb6856b2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8141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3cbbfcba6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3cbbfcba6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696483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cbbfcba6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3cbbfcba6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3631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cbbfcba6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cbbfcba6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649472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3cbbfcba6b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3cbbfcba6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8805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cbb6856b2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3cbb6856b2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09149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3cbb6856b2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3cbb6856b2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Some of the details:</a:t>
            </a:r>
            <a:endParaRPr/>
          </a:p>
          <a:p>
            <a:pPr marL="457200" lvl="0" indent="-298450" algn="l" rtl="0">
              <a:spcBef>
                <a:spcPts val="0"/>
              </a:spcBef>
              <a:spcAft>
                <a:spcPts val="0"/>
              </a:spcAft>
              <a:buSzPts val="1100"/>
              <a:buChar char="-"/>
            </a:pPr>
            <a:r>
              <a:rPr lang="en"/>
              <a:t>Old Testament and New Testament words for “wine” or “strong drinks” or the like are used in ways showing similar effects to alcoholic drinks today</a:t>
            </a:r>
            <a:endParaRPr/>
          </a:p>
          <a:p>
            <a:pPr marL="457200" lvl="0" indent="-298450" algn="l" rtl="0">
              <a:spcBef>
                <a:spcPts val="0"/>
              </a:spcBef>
              <a:spcAft>
                <a:spcPts val="0"/>
              </a:spcAft>
              <a:buSzPts val="1100"/>
              <a:buChar char="-"/>
            </a:pPr>
            <a:r>
              <a:rPr lang="en"/>
              <a:t>It appears to be likely that during New Testament times, wine was diluted with 1 or 2 parts water (a Greek practice), but this would still make the wine comparable to a mild beer (it could still have been drunk pure, unmixed with water, in which case it would be stronger like a normal wine)</a:t>
            </a:r>
            <a:endParaRPr/>
          </a:p>
          <a:p>
            <a:pPr marL="457200" lvl="0" indent="-298450" algn="l" rtl="0">
              <a:spcBef>
                <a:spcPts val="0"/>
              </a:spcBef>
              <a:spcAft>
                <a:spcPts val="0"/>
              </a:spcAft>
              <a:buSzPts val="1100"/>
              <a:buChar char="-"/>
            </a:pPr>
            <a:r>
              <a:rPr lang="en"/>
              <a:t>Non-alcoholic “wine” (grape juice) did exist, but regular, alcoholic wine was likely much more common and is much more likely than not what is being referred to as “wine” in the New Testament</a:t>
            </a:r>
            <a:endParaRPr/>
          </a:p>
          <a:p>
            <a:pPr marL="457200" lvl="0" indent="-298450" algn="l" rtl="0">
              <a:spcBef>
                <a:spcPts val="0"/>
              </a:spcBef>
              <a:spcAft>
                <a:spcPts val="0"/>
              </a:spcAft>
              <a:buSzPts val="1100"/>
              <a:buChar char="-"/>
            </a:pPr>
            <a:r>
              <a:rPr lang="en"/>
              <a:t>Note: hard liquor did not exist in these times</a:t>
            </a:r>
            <a:endParaRPr/>
          </a:p>
          <a:p>
            <a:pPr marL="457200" lvl="0" indent="-298450" algn="l" rtl="0">
              <a:spcBef>
                <a:spcPts val="0"/>
              </a:spcBef>
              <a:spcAft>
                <a:spcPts val="0"/>
              </a:spcAft>
              <a:buSzPts val="1100"/>
              <a:buChar char="-"/>
            </a:pPr>
            <a:r>
              <a:rPr lang="en"/>
              <a:t>There are 10 words/phrases in Hebrew used for wine or alcoholic drinks, and 8 words/phrases in Greek</a:t>
            </a:r>
            <a:endParaRPr/>
          </a:p>
          <a:p>
            <a:pPr marL="914400" lvl="1" indent="-298450" algn="l" rtl="0">
              <a:spcBef>
                <a:spcPts val="0"/>
              </a:spcBef>
              <a:spcAft>
                <a:spcPts val="0"/>
              </a:spcAft>
              <a:buSzPts val="1100"/>
              <a:buChar char="-"/>
            </a:pPr>
            <a:r>
              <a:rPr lang="en"/>
              <a:t>The Hebrew word </a:t>
            </a:r>
            <a:r>
              <a:rPr lang="en" i="1"/>
              <a:t>yayin</a:t>
            </a:r>
            <a:r>
              <a:rPr lang="en"/>
              <a:t> and Greek </a:t>
            </a:r>
            <a:r>
              <a:rPr lang="en" i="1"/>
              <a:t>oinos</a:t>
            </a:r>
            <a:r>
              <a:rPr lang="en"/>
              <a:t> are the most common words used for wine in each language; each is used in both positive </a:t>
            </a:r>
            <a:r>
              <a:rPr lang="en" u="sng"/>
              <a:t>and</a:t>
            </a:r>
            <a:r>
              <a:rPr lang="en"/>
              <a:t> negative references to wine/drinking, so both can and do refer to intoxicating substances even if they could have also referred to non-alcoholic grape juice</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3531067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3cbb6856b2_0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3cbb6856b2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https://store.samhsa.gov/shin/content/PEP12-RTCUAD-STATES/texas_profile.pdf</a:t>
            </a:r>
            <a:endParaRPr/>
          </a:p>
        </p:txBody>
      </p:sp>
    </p:spTree>
    <p:extLst>
      <p:ext uri="{BB962C8B-B14F-4D97-AF65-F5344CB8AC3E}">
        <p14:creationId xmlns:p14="http://schemas.microsoft.com/office/powerpoint/2010/main" val="3523614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3cbb6856b2_0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3cbb6856b2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4669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3cbb6856b2_0_1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3cbb6856b2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6995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3cbb6856b2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3cbb6856b2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6874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3cbb6856b2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3cbb6856b2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37949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3cbb6856b2_0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3cbb6856b2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78715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celebraterecovery.com"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www.bvig.org"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Christianity and Alcohol</a:t>
            </a:r>
            <a:endParaRPr/>
          </a:p>
        </p:txBody>
      </p:sp>
      <p:sp>
        <p:nvSpPr>
          <p:cNvPr id="129" name="Google Shape;129;p13"/>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800"/>
              <a:t>Learning not to abuse a good thing</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xfrm>
            <a:off x="819150" y="845600"/>
            <a:ext cx="7505700" cy="78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Wisdom</a:t>
            </a:r>
            <a:endParaRPr/>
          </a:p>
        </p:txBody>
      </p:sp>
      <p:sp>
        <p:nvSpPr>
          <p:cNvPr id="183" name="Google Shape;183;p22"/>
          <p:cNvSpPr txBox="1">
            <a:spLocks noGrp="1"/>
          </p:cNvSpPr>
          <p:nvPr>
            <p:ph type="body" idx="1"/>
          </p:nvPr>
        </p:nvSpPr>
        <p:spPr>
          <a:xfrm>
            <a:off x="819150" y="1634275"/>
            <a:ext cx="7505700" cy="31800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a:t>If we agree that drinking is okay, but being drunk is sinful, we need to move forward with wisdom so that we don’t abuse a good thing. </a:t>
            </a:r>
            <a:endParaRPr/>
          </a:p>
          <a:p>
            <a:pPr marL="0" lvl="0" indent="0" algn="l" rtl="0">
              <a:lnSpc>
                <a:spcPct val="100000"/>
              </a:lnSpc>
              <a:spcBef>
                <a:spcPts val="1600"/>
              </a:spcBef>
              <a:spcAft>
                <a:spcPts val="0"/>
              </a:spcAft>
              <a:buNone/>
            </a:pPr>
            <a:r>
              <a:rPr lang="en"/>
              <a:t>To start: rate of alcohol consumption is more important than overall volume consumed. The average adult male metabolizes about 1 drink per hour. That rate is a bit slower for women. Other important factors: height/weight, food consumed, type of drink, and heritage/ancestry.</a:t>
            </a:r>
            <a:endParaRPr/>
          </a:p>
          <a:p>
            <a:pPr marL="0" lvl="0" indent="0" algn="l" rtl="0">
              <a:lnSpc>
                <a:spcPct val="100000"/>
              </a:lnSpc>
              <a:spcBef>
                <a:spcPts val="1600"/>
              </a:spcBef>
              <a:spcAft>
                <a:spcPts val="0"/>
              </a:spcAft>
              <a:buNone/>
            </a:pPr>
            <a:r>
              <a:rPr lang="en"/>
              <a:t>Everyone handles/feels the effects of alcohol differently, so you need to define “drunk” in a way that is quantifiable without referring to BAC. </a:t>
            </a:r>
            <a:endParaRPr/>
          </a:p>
          <a:p>
            <a:pPr marL="0" lvl="0" indent="0" algn="l" rtl="0">
              <a:lnSpc>
                <a:spcPct val="100000"/>
              </a:lnSpc>
              <a:spcBef>
                <a:spcPts val="1600"/>
              </a:spcBef>
              <a:spcAft>
                <a:spcPts val="1600"/>
              </a:spcAft>
              <a:buNone/>
            </a:pPr>
            <a:r>
              <a:rPr lang="en" b="1"/>
              <a:t>Understand your physical limits and set personal limits accordingly so that you are within your physical limits. </a:t>
            </a:r>
            <a:r>
              <a:rPr lang="en"/>
              <a:t>Also, you don’t actually need to experience where the “line” for being drunk is to know where it is. Be aware of how alcohol is affecting you, and demonstrate discipline and self-control. </a:t>
            </a:r>
            <a:br>
              <a:rPr lang="en"/>
            </a:br>
            <a:r>
              <a:rPr lang="en"/>
              <a:t>Ex: Setting a hard limit of not having more than 2 drinks when out with people. </a:t>
            </a:r>
            <a:br>
              <a:rPr lang="en"/>
            </a:b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3"/>
          <p:cNvSpPr txBox="1">
            <a:spLocks noGrp="1"/>
          </p:cNvSpPr>
          <p:nvPr>
            <p:ph type="title"/>
          </p:nvPr>
        </p:nvSpPr>
        <p:spPr>
          <a:xfrm>
            <a:off x="819150" y="845600"/>
            <a:ext cx="7505700" cy="77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Wisdom</a:t>
            </a:r>
            <a:endParaRPr/>
          </a:p>
        </p:txBody>
      </p:sp>
      <p:sp>
        <p:nvSpPr>
          <p:cNvPr id="189" name="Google Shape;189;p23"/>
          <p:cNvSpPr txBox="1">
            <a:spLocks noGrp="1"/>
          </p:cNvSpPr>
          <p:nvPr>
            <p:ph type="body" idx="1"/>
          </p:nvPr>
        </p:nvSpPr>
        <p:spPr>
          <a:xfrm>
            <a:off x="819150" y="1621700"/>
            <a:ext cx="7505700" cy="3233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a:t>Drinking can, most certainly, be a social catalyst or a witnessing tool, but be careful of the people and the setting. </a:t>
            </a:r>
            <a:br>
              <a:rPr lang="en" b="1"/>
            </a:br>
            <a:r>
              <a:rPr lang="en"/>
              <a:t>1 Corinthians 15:33 says “Do not be deceived: ‘Bad company corrupts good morals.’” </a:t>
            </a:r>
            <a:br>
              <a:rPr lang="en"/>
            </a:br>
            <a:r>
              <a:rPr lang="en"/>
              <a:t>It may be harder to witness to someone in some settings rather than others. That doesn’t necessarily mean you shouldn’t try, just be more careful and maintain self-control. </a:t>
            </a:r>
            <a:endParaRPr/>
          </a:p>
          <a:p>
            <a:pPr marL="0" lvl="0" indent="0" algn="l" rtl="0">
              <a:lnSpc>
                <a:spcPct val="100000"/>
              </a:lnSpc>
              <a:spcBef>
                <a:spcPts val="1600"/>
              </a:spcBef>
              <a:spcAft>
                <a:spcPts val="0"/>
              </a:spcAft>
              <a:buNone/>
            </a:pPr>
            <a:r>
              <a:rPr lang="en" b="1"/>
              <a:t>Still enjoy yourself though.</a:t>
            </a:r>
            <a:r>
              <a:rPr lang="en"/>
              <a:t> As Christians, we are not meant to live as the world lives. Instead, we are meant to show them a new and living way of doing life which comes from knowing Jesus. That can be more attractive and it can be easier to do that if you’re still having fun. </a:t>
            </a:r>
            <a:endParaRPr/>
          </a:p>
          <a:p>
            <a:pPr marL="0" lvl="0" indent="0" algn="l" rtl="0">
              <a:lnSpc>
                <a:spcPct val="100000"/>
              </a:lnSpc>
              <a:spcBef>
                <a:spcPts val="1600"/>
              </a:spcBef>
              <a:spcAft>
                <a:spcPts val="1600"/>
              </a:spcAft>
              <a:buNone/>
            </a:pPr>
            <a:r>
              <a:rPr lang="en" b="1"/>
              <a:t>We do not have authority to judge/condemn the drinking habits of </a:t>
            </a:r>
            <a:r>
              <a:rPr lang="en" b="1" i="1"/>
              <a:t>non-believers</a:t>
            </a:r>
            <a:r>
              <a:rPr lang="en" b="1"/>
              <a:t>. </a:t>
            </a:r>
            <a:r>
              <a:rPr lang="en"/>
              <a:t/>
            </a:r>
            <a:br>
              <a:rPr lang="en"/>
            </a:br>
            <a:r>
              <a:rPr lang="en"/>
              <a:t>1 Corinthians 5:12-13a - “For what have I to do with judging outsiders? Do you not judge those who are within the church? But those who are outside, God judges.”</a:t>
            </a:r>
            <a:br>
              <a:rPr lang="en"/>
            </a:br>
            <a:r>
              <a:rPr lang="en"/>
              <a:t>They have a different moral standard than us, so we cannot expect to impose our moral standards on them. We shouldn’t encourage them, nor should we condemn them, so we need to find a middle ground.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Wisdom</a:t>
            </a:r>
            <a:endParaRPr/>
          </a:p>
        </p:txBody>
      </p:sp>
      <p:sp>
        <p:nvSpPr>
          <p:cNvPr id="195" name="Google Shape;195;p24"/>
          <p:cNvSpPr txBox="1">
            <a:spLocks noGrp="1"/>
          </p:cNvSpPr>
          <p:nvPr>
            <p:ph type="body" idx="1"/>
          </p:nvPr>
        </p:nvSpPr>
        <p:spPr>
          <a:xfrm>
            <a:off x="819150" y="1800200"/>
            <a:ext cx="7505700" cy="3029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a:t>Be cautious of drinking when others, even brothers/sisters, are in some way encouraging you to drink.</a:t>
            </a:r>
            <a:r>
              <a:rPr lang="en"/>
              <a:t/>
            </a:r>
            <a:br>
              <a:rPr lang="en"/>
            </a:br>
            <a:r>
              <a:rPr lang="en"/>
              <a:t>They may be your friends, they may even be well-intentioned, but that can still be a dangerous position to be in if you aren’t careful. </a:t>
            </a:r>
            <a:br>
              <a:rPr lang="en"/>
            </a:br>
            <a:r>
              <a:rPr lang="en"/>
              <a:t>If you don’t want to partake or you’ve hit your personal limit, then be clear and direct about it. </a:t>
            </a:r>
            <a:br>
              <a:rPr lang="en"/>
            </a:br>
            <a:r>
              <a:rPr lang="en"/>
              <a:t>For the ones who would encourage drinking, respect your brother or sister’s restraint and, out of love for them, don’t push them. </a:t>
            </a:r>
            <a:endParaRPr/>
          </a:p>
          <a:p>
            <a:pPr marL="0" lvl="0" indent="0" algn="l" rtl="0">
              <a:lnSpc>
                <a:spcPct val="100000"/>
              </a:lnSpc>
              <a:spcBef>
                <a:spcPts val="1600"/>
              </a:spcBef>
              <a:spcAft>
                <a:spcPts val="0"/>
              </a:spcAft>
              <a:buNone/>
            </a:pPr>
            <a:r>
              <a:rPr lang="en" b="1"/>
              <a:t>Be careful when drinking alone.</a:t>
            </a:r>
            <a:r>
              <a:rPr lang="en"/>
              <a:t/>
            </a:r>
            <a:br>
              <a:rPr lang="en"/>
            </a:br>
            <a:r>
              <a:rPr lang="en"/>
              <a:t>There’s nothing inherently wrong with it, but you don’t have anyone to check you, and we are pretty good at rationalizing the things we do wrong, including breaking our own personal restrictions. </a:t>
            </a:r>
            <a:endParaRPr/>
          </a:p>
          <a:p>
            <a:pPr marL="0" lvl="0" indent="0" algn="l" rtl="0">
              <a:lnSpc>
                <a:spcPct val="100000"/>
              </a:lnSpc>
              <a:spcBef>
                <a:spcPts val="1600"/>
              </a:spcBef>
              <a:spcAft>
                <a:spcPts val="1600"/>
              </a:spcAft>
              <a:buNone/>
            </a:pPr>
            <a:r>
              <a:rPr lang="en" b="1"/>
              <a:t>Be aware of why you are drinking. </a:t>
            </a:r>
            <a:r>
              <a:rPr lang="en"/>
              <a:t/>
            </a:r>
            <a:br>
              <a:rPr lang="en"/>
            </a:br>
            <a:r>
              <a:rPr lang="en"/>
              <a:t>Whether you are with friends or alone, drinking to suppress feelings is </a:t>
            </a:r>
            <a:r>
              <a:rPr lang="en" b="1" u="sng"/>
              <a:t>never</a:t>
            </a:r>
            <a:r>
              <a:rPr lang="en"/>
              <a:t> a good idea.</a:t>
            </a:r>
            <a:br>
              <a:rPr lang="en"/>
            </a:br>
            <a:r>
              <a:rPr lang="en"/>
              <a:t>Don’t let alcohol become a coping mechanism; bring those things to God and/or to friends instead.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5"/>
          <p:cNvSpPr txBox="1">
            <a:spLocks noGrp="1"/>
          </p:cNvSpPr>
          <p:nvPr>
            <p:ph type="title"/>
          </p:nvPr>
        </p:nvSpPr>
        <p:spPr>
          <a:xfrm>
            <a:off x="819150" y="845600"/>
            <a:ext cx="7505700" cy="73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Wisdom</a:t>
            </a:r>
            <a:endParaRPr/>
          </a:p>
        </p:txBody>
      </p:sp>
      <p:sp>
        <p:nvSpPr>
          <p:cNvPr id="201" name="Google Shape;201;p25"/>
          <p:cNvSpPr txBox="1">
            <a:spLocks noGrp="1"/>
          </p:cNvSpPr>
          <p:nvPr>
            <p:ph type="body" idx="1"/>
          </p:nvPr>
        </p:nvSpPr>
        <p:spPr>
          <a:xfrm>
            <a:off x="819150" y="1583600"/>
            <a:ext cx="7505700" cy="3258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a:t>Be aware of the image you may be putting forth or who may be influenced by watching you drink.</a:t>
            </a:r>
            <a:r>
              <a:rPr lang="en"/>
              <a:t/>
            </a:r>
            <a:br>
              <a:rPr lang="en"/>
            </a:br>
            <a:r>
              <a:rPr lang="en"/>
              <a:t>This is particularly true if you lead in some capacity. Even if you aren’t a titled leader, recognize/be aware of your spheres of influence when drinking. In my opinion, </a:t>
            </a:r>
            <a:r>
              <a:rPr lang="en" i="1"/>
              <a:t>how</a:t>
            </a:r>
            <a:r>
              <a:rPr lang="en"/>
              <a:t> you are drinking is more important than the fact that you are drinking at all, but still keep the general situation in mind. </a:t>
            </a:r>
            <a:endParaRPr/>
          </a:p>
          <a:p>
            <a:pPr marL="0" lvl="0" indent="0" algn="l" rtl="0">
              <a:lnSpc>
                <a:spcPct val="100000"/>
              </a:lnSpc>
              <a:spcBef>
                <a:spcPts val="1600"/>
              </a:spcBef>
              <a:spcAft>
                <a:spcPts val="0"/>
              </a:spcAft>
              <a:buNone/>
            </a:pPr>
            <a:r>
              <a:rPr lang="en" b="1"/>
              <a:t>If you find you have repeated issues maintaining control in specific situations, resolve </a:t>
            </a:r>
            <a:r>
              <a:rPr lang="en" b="1" i="1"/>
              <a:t>now</a:t>
            </a:r>
            <a:r>
              <a:rPr lang="en" b="1"/>
              <a:t> to not involve yourself in those situations again.</a:t>
            </a:r>
            <a:r>
              <a:rPr lang="en"/>
              <a:t/>
            </a:r>
            <a:br>
              <a:rPr lang="en"/>
            </a:br>
            <a:r>
              <a:rPr lang="en"/>
              <a:t>Matthew 5:29 - “If your right eye makes you stumble, tear it out and throw it from you; for it is better for you to lose one of the parts of your body, than for your whole body to be thrown into hell.” </a:t>
            </a:r>
            <a:endParaRPr/>
          </a:p>
          <a:p>
            <a:pPr marL="0" lvl="0" indent="0" algn="l" rtl="0">
              <a:lnSpc>
                <a:spcPct val="100000"/>
              </a:lnSpc>
              <a:spcBef>
                <a:spcPts val="1600"/>
              </a:spcBef>
              <a:spcAft>
                <a:spcPts val="1600"/>
              </a:spcAft>
              <a:buNone/>
            </a:pPr>
            <a:r>
              <a:rPr lang="en" b="1"/>
              <a:t>If you don’t know or are unsure of what to do in a given situation, seek wise counsel.</a:t>
            </a:r>
            <a:r>
              <a:rPr lang="en"/>
              <a:t/>
            </a:r>
            <a:br>
              <a:rPr lang="en"/>
            </a:br>
            <a:r>
              <a:rPr lang="en"/>
              <a:t>Some questions you can ask yourself in different situations:</a:t>
            </a:r>
            <a:br>
              <a:rPr lang="en"/>
            </a:br>
            <a:r>
              <a:rPr lang="en"/>
              <a:t>1) Is it possible for me to glorify God in this situation?</a:t>
            </a:r>
            <a:br>
              <a:rPr lang="en"/>
            </a:br>
            <a:r>
              <a:rPr lang="en"/>
              <a:t>2) What would glorify God most in this situation?</a:t>
            </a:r>
            <a:br>
              <a:rPr lang="en"/>
            </a:br>
            <a:r>
              <a:rPr lang="en"/>
              <a:t>3) If someone were to take a picture of me right now, how would that be perceived?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Grace</a:t>
            </a:r>
            <a:endParaRPr/>
          </a:p>
        </p:txBody>
      </p:sp>
      <p:sp>
        <p:nvSpPr>
          <p:cNvPr id="207" name="Google Shape;207;p26"/>
          <p:cNvSpPr txBox="1">
            <a:spLocks noGrp="1"/>
          </p:cNvSpPr>
          <p:nvPr>
            <p:ph type="body" idx="1"/>
          </p:nvPr>
        </p:nvSpPr>
        <p:spPr>
          <a:xfrm>
            <a:off x="819150" y="1800200"/>
            <a:ext cx="7505700" cy="2991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a:t>The intent of all of this is </a:t>
            </a:r>
            <a:r>
              <a:rPr lang="en" b="1" u="sng"/>
              <a:t>not</a:t>
            </a:r>
            <a:r>
              <a:rPr lang="en" b="1"/>
              <a:t> to shame anyone.</a:t>
            </a:r>
            <a:r>
              <a:rPr lang="en"/>
              <a:t> </a:t>
            </a:r>
            <a:br>
              <a:rPr lang="en"/>
            </a:br>
            <a:r>
              <a:rPr lang="en"/>
              <a:t>It is meant to inform because this is a topic and a substance that should be taken seriously. </a:t>
            </a:r>
            <a:endParaRPr/>
          </a:p>
          <a:p>
            <a:pPr marL="0" lvl="0" indent="0" algn="l" rtl="0">
              <a:lnSpc>
                <a:spcPct val="100000"/>
              </a:lnSpc>
              <a:spcBef>
                <a:spcPts val="1600"/>
              </a:spcBef>
              <a:spcAft>
                <a:spcPts val="0"/>
              </a:spcAft>
              <a:buNone/>
            </a:pPr>
            <a:r>
              <a:rPr lang="en" b="1"/>
              <a:t>If anyone feels like you have fallen short of a standard and are alone in that, you are </a:t>
            </a:r>
            <a:r>
              <a:rPr lang="en" b="1" u="sng"/>
              <a:t>not</a:t>
            </a:r>
            <a:r>
              <a:rPr lang="en" b="1"/>
              <a:t> alone.</a:t>
            </a:r>
            <a:endParaRPr/>
          </a:p>
          <a:p>
            <a:pPr marL="0" lvl="0" indent="0" algn="l" rtl="0">
              <a:lnSpc>
                <a:spcPct val="100000"/>
              </a:lnSpc>
              <a:spcBef>
                <a:spcPts val="1600"/>
              </a:spcBef>
              <a:spcAft>
                <a:spcPts val="0"/>
              </a:spcAft>
              <a:buNone/>
            </a:pPr>
            <a:r>
              <a:rPr lang="en" b="1"/>
              <a:t>Whatever your history with alcohol may look like, none of us can make a claim to righteousness of our own accord. We have all fallen short of God’s standard.</a:t>
            </a:r>
            <a:r>
              <a:rPr lang="en"/>
              <a:t/>
            </a:r>
            <a:br>
              <a:rPr lang="en"/>
            </a:br>
            <a:r>
              <a:rPr lang="en"/>
              <a:t>“For all have sinned and fall short of the glory of God” - Romans 3:23</a:t>
            </a:r>
            <a:endParaRPr/>
          </a:p>
          <a:p>
            <a:pPr marL="0" lvl="0" indent="0" algn="l" rtl="0">
              <a:lnSpc>
                <a:spcPct val="100000"/>
              </a:lnSpc>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7"/>
          <p:cNvSpPr txBox="1">
            <a:spLocks noGrp="1"/>
          </p:cNvSpPr>
          <p:nvPr>
            <p:ph type="title"/>
          </p:nvPr>
        </p:nvSpPr>
        <p:spPr>
          <a:xfrm>
            <a:off x="819150" y="845600"/>
            <a:ext cx="7505700" cy="81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Grace</a:t>
            </a:r>
            <a:endParaRPr/>
          </a:p>
        </p:txBody>
      </p:sp>
      <p:sp>
        <p:nvSpPr>
          <p:cNvPr id="213" name="Google Shape;213;p27"/>
          <p:cNvSpPr txBox="1">
            <a:spLocks noGrp="1"/>
          </p:cNvSpPr>
          <p:nvPr>
            <p:ph type="body" idx="1"/>
          </p:nvPr>
        </p:nvSpPr>
        <p:spPr>
          <a:xfrm>
            <a:off x="819150" y="1655900"/>
            <a:ext cx="7505700" cy="3123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a:t>The good news is that because of the overwhelming grace and love of God and the work of Christ on the cross, we who believe in Christ have been bought out of sin and darkness and are no longer bound to the sins of our past.</a:t>
            </a:r>
            <a:br>
              <a:rPr lang="en" b="1"/>
            </a:br>
            <a:r>
              <a:rPr lang="en"/>
              <a:t>“But God, being rich in mercy, because of His great love with which He loved us, even when we were dead in our transgressions, made us alive together with Christ (by grace you have been saved), and raised us up with Him, and seated us with Him in the heavenly places in Christ Jesus, so that in the ages to come He might show the surpassing riches of His grace in kindness towards us in Christ Jesus. For by grace you have been saved through faith; and that not of yourselves, it is the gift of God; not as a result of works, so that no one may boast.” - Ephesians 2:4-9</a:t>
            </a:r>
            <a:endParaRPr/>
          </a:p>
          <a:p>
            <a:pPr marL="0" lvl="0" indent="0" algn="l" rtl="0">
              <a:lnSpc>
                <a:spcPct val="100000"/>
              </a:lnSpc>
              <a:spcBef>
                <a:spcPts val="1600"/>
              </a:spcBef>
              <a:spcAft>
                <a:spcPts val="1600"/>
              </a:spcAft>
              <a:buNone/>
            </a:pPr>
            <a:r>
              <a:rPr lang="en" b="1"/>
              <a:t>As we learn more about how to walk in the light, we need to put it into practice so that we really will walk in the light and not continue to walk in the former darkness of our sins. </a:t>
            </a:r>
            <a:r>
              <a:rPr lang="en"/>
              <a:t/>
            </a:r>
            <a:br>
              <a:rPr lang="en"/>
            </a:br>
            <a:r>
              <a:rPr lang="en"/>
              <a:t>“For you were formerly darkness, but now you are light in the Lord; walk as children of light (for the fruit of the light consists in all goodness and righteousness and truth), trying to learn what is pleasing to the Lord.” - Ephesians 5:8-10 (also see Romans 6)</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2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Grace</a:t>
            </a:r>
            <a:endParaRPr/>
          </a:p>
        </p:txBody>
      </p:sp>
      <p:sp>
        <p:nvSpPr>
          <p:cNvPr id="219" name="Google Shape;219;p28"/>
          <p:cNvSpPr txBox="1">
            <a:spLocks noGrp="1"/>
          </p:cNvSpPr>
          <p:nvPr>
            <p:ph type="body" idx="1"/>
          </p:nvPr>
        </p:nvSpPr>
        <p:spPr>
          <a:xfrm>
            <a:off x="819150" y="1800200"/>
            <a:ext cx="7505700" cy="3029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dirty="0"/>
              <a:t>If anyone is struggling in this regard in any way, large or small, please tell a brother/sister so that they can help you, pray for you, and bear your burdens with you. </a:t>
            </a:r>
            <a:br>
              <a:rPr lang="en" b="1" dirty="0"/>
            </a:br>
            <a:r>
              <a:rPr lang="en" dirty="0"/>
              <a:t>“Bear one another’s burdens, and thereby fulfill the law of Christ.” - Galatians 6:2</a:t>
            </a:r>
            <a:br>
              <a:rPr lang="en" dirty="0"/>
            </a:br>
            <a:r>
              <a:rPr lang="en" dirty="0"/>
              <a:t>“Therefore, confess your sins to one another, and pray for one another so that you may be healed. The effective prayer of a righteous man can accomplish much.” - James 5:16</a:t>
            </a:r>
            <a:endParaRPr dirty="0"/>
          </a:p>
          <a:p>
            <a:pPr marL="0" lvl="0" indent="0" algn="l" rtl="0">
              <a:lnSpc>
                <a:spcPct val="100000"/>
              </a:lnSpc>
              <a:spcBef>
                <a:spcPts val="1600"/>
              </a:spcBef>
              <a:spcAft>
                <a:spcPts val="1600"/>
              </a:spcAft>
              <a:buNone/>
            </a:pPr>
            <a:r>
              <a:rPr lang="en" b="1" dirty="0"/>
              <a:t>If you are struggling with a serious problem with alcohol, here are some resources where you can get help:</a:t>
            </a:r>
            <a:br>
              <a:rPr lang="en" b="1" dirty="0"/>
            </a:br>
            <a:r>
              <a:rPr lang="en" dirty="0"/>
              <a:t/>
            </a:r>
            <a:br>
              <a:rPr lang="en" dirty="0"/>
            </a:br>
            <a:r>
              <a:rPr lang="en" dirty="0"/>
              <a:t>Student Counseling </a:t>
            </a:r>
            <a:r>
              <a:rPr lang="en" dirty="0" smtClean="0"/>
              <a:t>Services</a:t>
            </a:r>
            <a:r>
              <a:rPr lang="en" dirty="0"/>
              <a:t>	Celebrate Recovery		</a:t>
            </a:r>
            <a:r>
              <a:rPr lang="en" dirty="0" smtClean="0"/>
              <a:t>BCS </a:t>
            </a:r>
            <a:r>
              <a:rPr lang="en" dirty="0"/>
              <a:t>AA</a:t>
            </a:r>
            <a:br>
              <a:rPr lang="en" dirty="0"/>
            </a:br>
            <a:r>
              <a:rPr lang="en" dirty="0"/>
              <a:t>scs.tamu.edu			</a:t>
            </a:r>
            <a:r>
              <a:rPr lang="en" u="sng" dirty="0" smtClean="0">
                <a:solidFill>
                  <a:schemeClr val="hlink"/>
                </a:solidFill>
                <a:hlinkClick r:id="rId3"/>
              </a:rPr>
              <a:t>www.celebraterecovery.com</a:t>
            </a:r>
            <a:r>
              <a:rPr lang="en" dirty="0"/>
              <a:t>	</a:t>
            </a:r>
            <a:r>
              <a:rPr lang="en" u="sng" dirty="0">
                <a:solidFill>
                  <a:schemeClr val="hlink"/>
                </a:solidFill>
                <a:hlinkClick r:id="rId4"/>
              </a:rPr>
              <a:t>www.bvig.org</a:t>
            </a:r>
            <a:r>
              <a:rPr lang="en" dirty="0"/>
              <a:t> </a:t>
            </a:r>
            <a:br>
              <a:rPr lang="en" dirty="0"/>
            </a:br>
            <a:r>
              <a:rPr lang="en" dirty="0"/>
              <a:t>979-845-4427</a:t>
            </a:r>
            <a:br>
              <a:rPr lang="en" dirty="0"/>
            </a:br>
            <a:r>
              <a:rPr lang="en" dirty="0"/>
              <a:t/>
            </a:r>
            <a:br>
              <a:rPr lang="en" dirty="0"/>
            </a:br>
            <a:r>
              <a:rPr lang="en" dirty="0"/>
              <a:t>Also feel free to ask your pastor or other church staff member about getting help. </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9"/>
          <p:cNvSpPr txBox="1">
            <a:spLocks noGrp="1"/>
          </p:cNvSpPr>
          <p:nvPr>
            <p:ph type="body" idx="1"/>
          </p:nvPr>
        </p:nvSpPr>
        <p:spPr>
          <a:xfrm>
            <a:off x="819150" y="1800200"/>
            <a:ext cx="7505700" cy="2941800"/>
          </a:xfrm>
          <a:prstGeom prst="rect">
            <a:avLst/>
          </a:prstGeom>
        </p:spPr>
        <p:txBody>
          <a:bodyPr spcFirstLastPara="1" wrap="square" lIns="91425" tIns="91425" rIns="91425" bIns="91425" anchor="t" anchorCtr="0">
            <a:noAutofit/>
          </a:bodyPr>
          <a:lstStyle/>
          <a:p>
            <a:pPr marL="457200" lvl="0" indent="-304800" algn="l" rtl="0">
              <a:lnSpc>
                <a:spcPct val="100000"/>
              </a:lnSpc>
              <a:spcBef>
                <a:spcPts val="0"/>
              </a:spcBef>
              <a:spcAft>
                <a:spcPts val="0"/>
              </a:spcAft>
              <a:buSzPts val="1200"/>
              <a:buAutoNum type="arabicParenR"/>
            </a:pPr>
            <a:r>
              <a:rPr lang="en" sz="1200"/>
              <a:t>Whether or not you are over 21, how can we approach conversations about alcohol with our peers (believers and non-believers) in a way that reflects Christ?</a:t>
            </a:r>
            <a:br>
              <a:rPr lang="en" sz="1200"/>
            </a:br>
            <a:r>
              <a:rPr lang="en" sz="1200"/>
              <a:t/>
            </a:r>
            <a:br>
              <a:rPr lang="en" sz="1200"/>
            </a:br>
            <a:endParaRPr sz="1200"/>
          </a:p>
          <a:p>
            <a:pPr marL="457200" lvl="0" indent="-304800" algn="l" rtl="0">
              <a:lnSpc>
                <a:spcPct val="100000"/>
              </a:lnSpc>
              <a:spcBef>
                <a:spcPts val="0"/>
              </a:spcBef>
              <a:spcAft>
                <a:spcPts val="0"/>
              </a:spcAft>
              <a:buSzPts val="1200"/>
              <a:buAutoNum type="arabicParenR"/>
            </a:pPr>
            <a:r>
              <a:rPr lang="en" sz="1200"/>
              <a:t>What are some situations where drinking with a friend/coworker could be a good witnessing tool? What about where it might be unwise?</a:t>
            </a:r>
            <a:br>
              <a:rPr lang="en" sz="1200"/>
            </a:br>
            <a:r>
              <a:rPr lang="en" sz="1200"/>
              <a:t/>
            </a:r>
            <a:br>
              <a:rPr lang="en" sz="1200"/>
            </a:br>
            <a:endParaRPr sz="1200"/>
          </a:p>
          <a:p>
            <a:pPr marL="0" lvl="0" indent="0" algn="l" rtl="0">
              <a:lnSpc>
                <a:spcPct val="100000"/>
              </a:lnSpc>
              <a:spcBef>
                <a:spcPts val="1600"/>
              </a:spcBef>
              <a:spcAft>
                <a:spcPts val="1600"/>
              </a:spcAft>
              <a:buNone/>
            </a:pPr>
            <a:r>
              <a:rPr lang="en" sz="1200"/>
              <a:t>If you have any other questions, comments, or concerns, feel free to contact one of the following people:</a:t>
            </a:r>
            <a:br>
              <a:rPr lang="en" sz="1200"/>
            </a:br>
            <a:r>
              <a:rPr lang="en" sz="1200"/>
              <a:t>Troy Buhr		214-364-4075			Brenna Black		203-253-7192</a:t>
            </a:r>
            <a:br>
              <a:rPr lang="en" sz="1200"/>
            </a:br>
            <a:r>
              <a:rPr lang="en" sz="1200"/>
              <a:t>Tyler Johnson		214-493-0963			Emily Sanders		713-492-1849</a:t>
            </a:r>
            <a:br>
              <a:rPr lang="en" sz="1200"/>
            </a:br>
            <a:r>
              <a:rPr lang="en" sz="1200"/>
              <a:t>Grant Decker		972-835-9801			Melissa Glass		210-852-7518</a:t>
            </a:r>
            <a:endParaRPr sz="1200"/>
          </a:p>
        </p:txBody>
      </p:sp>
      <p:sp>
        <p:nvSpPr>
          <p:cNvPr id="225" name="Google Shape;225;p2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Discussion 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Outline</a:t>
            </a:r>
            <a:endParaRPr/>
          </a:p>
        </p:txBody>
      </p:sp>
      <p:sp>
        <p:nvSpPr>
          <p:cNvPr id="135" name="Google Shape;135;p1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457200" lvl="0" indent="-330200" algn="l" rtl="0">
              <a:lnSpc>
                <a:spcPct val="100000"/>
              </a:lnSpc>
              <a:spcBef>
                <a:spcPts val="0"/>
              </a:spcBef>
              <a:spcAft>
                <a:spcPts val="0"/>
              </a:spcAft>
              <a:buSzPts val="1600"/>
              <a:buChar char="●"/>
            </a:pPr>
            <a:r>
              <a:rPr lang="en" sz="1600"/>
              <a:t>Why are we talking about this?</a:t>
            </a:r>
            <a:endParaRPr sz="1600"/>
          </a:p>
          <a:p>
            <a:pPr marL="914400" lvl="1" indent="-330200" algn="l" rtl="0">
              <a:lnSpc>
                <a:spcPct val="100000"/>
              </a:lnSpc>
              <a:spcBef>
                <a:spcPts val="0"/>
              </a:spcBef>
              <a:spcAft>
                <a:spcPts val="0"/>
              </a:spcAft>
              <a:buSzPts val="1600"/>
              <a:buChar char="○"/>
            </a:pPr>
            <a:r>
              <a:rPr lang="en" sz="1600"/>
              <a:t>Does the Bible still apply?</a:t>
            </a:r>
            <a:endParaRPr sz="1600"/>
          </a:p>
          <a:p>
            <a:pPr marL="457200" lvl="0" indent="-330200" algn="l" rtl="0">
              <a:lnSpc>
                <a:spcPct val="100000"/>
              </a:lnSpc>
              <a:spcBef>
                <a:spcPts val="0"/>
              </a:spcBef>
              <a:spcAft>
                <a:spcPts val="0"/>
              </a:spcAft>
              <a:buSzPts val="1600"/>
              <a:buChar char="●"/>
            </a:pPr>
            <a:r>
              <a:rPr lang="en" sz="1600"/>
              <a:t>Our Freedom in Christ</a:t>
            </a:r>
            <a:endParaRPr sz="1600"/>
          </a:p>
          <a:p>
            <a:pPr marL="914400" lvl="1" indent="-330200" algn="l" rtl="0">
              <a:lnSpc>
                <a:spcPct val="100000"/>
              </a:lnSpc>
              <a:spcBef>
                <a:spcPts val="0"/>
              </a:spcBef>
              <a:spcAft>
                <a:spcPts val="0"/>
              </a:spcAft>
              <a:buSzPts val="1600"/>
              <a:buChar char="○"/>
            </a:pPr>
            <a:r>
              <a:rPr lang="en" sz="1600"/>
              <a:t>The bounds on that freedom</a:t>
            </a:r>
            <a:endParaRPr sz="1600"/>
          </a:p>
          <a:p>
            <a:pPr marL="914400" lvl="1" indent="-330200" algn="l" rtl="0">
              <a:lnSpc>
                <a:spcPct val="100000"/>
              </a:lnSpc>
              <a:spcBef>
                <a:spcPts val="0"/>
              </a:spcBef>
              <a:spcAft>
                <a:spcPts val="0"/>
              </a:spcAft>
              <a:buSzPts val="1600"/>
              <a:buChar char="○"/>
            </a:pPr>
            <a:r>
              <a:rPr lang="en" sz="1600"/>
              <a:t>Addressing a few potentially tough verses</a:t>
            </a:r>
            <a:endParaRPr sz="1600"/>
          </a:p>
          <a:p>
            <a:pPr marL="457200" lvl="0" indent="-330200" algn="l" rtl="0">
              <a:lnSpc>
                <a:spcPct val="100000"/>
              </a:lnSpc>
              <a:spcBef>
                <a:spcPts val="0"/>
              </a:spcBef>
              <a:spcAft>
                <a:spcPts val="0"/>
              </a:spcAft>
              <a:buSzPts val="1600"/>
              <a:buChar char="●"/>
            </a:pPr>
            <a:r>
              <a:rPr lang="en" sz="1600"/>
              <a:t>Wisdom</a:t>
            </a:r>
            <a:endParaRPr sz="1600"/>
          </a:p>
          <a:p>
            <a:pPr marL="457200" lvl="0" indent="-330200" algn="l" rtl="0">
              <a:lnSpc>
                <a:spcPct val="100000"/>
              </a:lnSpc>
              <a:spcBef>
                <a:spcPts val="0"/>
              </a:spcBef>
              <a:spcAft>
                <a:spcPts val="0"/>
              </a:spcAft>
              <a:buSzPts val="1600"/>
              <a:buChar char="●"/>
            </a:pPr>
            <a:r>
              <a:rPr lang="en" sz="1600"/>
              <a:t>Grace</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5"/>
          <p:cNvSpPr txBox="1">
            <a:spLocks noGrp="1"/>
          </p:cNvSpPr>
          <p:nvPr>
            <p:ph type="body" idx="1"/>
          </p:nvPr>
        </p:nvSpPr>
        <p:spPr>
          <a:xfrm>
            <a:off x="819150" y="1608800"/>
            <a:ext cx="7505700" cy="3116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a:t>Alcohol, drinking, and drunkenness are prevalent in our culture, so we should know how to navigate the use of alcohol.</a:t>
            </a:r>
            <a:endParaRPr b="1"/>
          </a:p>
          <a:p>
            <a:pPr marL="0" lvl="0" indent="0" algn="l" rtl="0">
              <a:lnSpc>
                <a:spcPct val="100000"/>
              </a:lnSpc>
              <a:spcBef>
                <a:spcPts val="1600"/>
              </a:spcBef>
              <a:spcAft>
                <a:spcPts val="0"/>
              </a:spcAft>
              <a:buNone/>
            </a:pPr>
            <a:r>
              <a:rPr lang="en"/>
              <a:t>More immediately, alcohol is a prominent part of college life and Northgate is a prominent part of College Station, so it would be beneficial for us to know how to handle conversations and events involving alcohol and our peers.</a:t>
            </a:r>
            <a:endParaRPr/>
          </a:p>
          <a:p>
            <a:pPr marL="0" lvl="0" indent="0" algn="l" rtl="0">
              <a:lnSpc>
                <a:spcPct val="100000"/>
              </a:lnSpc>
              <a:spcBef>
                <a:spcPts val="1600"/>
              </a:spcBef>
              <a:spcAft>
                <a:spcPts val="0"/>
              </a:spcAft>
              <a:buNone/>
            </a:pPr>
            <a:r>
              <a:rPr lang="en"/>
              <a:t>Looking ahead, drinking alcohol is common in the “real world” between coworkers and other adults. Also, if you have kids, then how you use it will be an example to them. So, what we think about alcohol and how we handle it carry over into the workforce and into adulthood.</a:t>
            </a:r>
            <a:endParaRPr/>
          </a:p>
          <a:p>
            <a:pPr marL="0" lvl="0" indent="0" algn="l" rtl="0">
              <a:lnSpc>
                <a:spcPct val="100000"/>
              </a:lnSpc>
              <a:spcBef>
                <a:spcPts val="1600"/>
              </a:spcBef>
              <a:spcAft>
                <a:spcPts val="1600"/>
              </a:spcAft>
              <a:buNone/>
            </a:pPr>
            <a:r>
              <a:rPr lang="en" b="1"/>
              <a:t>Does the Bible still apply to this topic today?</a:t>
            </a:r>
            <a:r>
              <a:rPr lang="en"/>
              <a:t/>
            </a:r>
            <a:br>
              <a:rPr lang="en"/>
            </a:br>
            <a:r>
              <a:rPr lang="en"/>
              <a:t>Yes; sparing some details, normal, alcoholic wine (as well as beer) would have been relatively common, and an alcoholic drink then would be comparable to one now (approx. 4%-15% ABV). So, the Bible’s alcohol policy still applies to us now. </a:t>
            </a:r>
            <a:endParaRPr/>
          </a:p>
        </p:txBody>
      </p:sp>
      <p:sp>
        <p:nvSpPr>
          <p:cNvPr id="141" name="Google Shape;141;p15"/>
          <p:cNvSpPr txBox="1">
            <a:spLocks noGrp="1"/>
          </p:cNvSpPr>
          <p:nvPr>
            <p:ph type="title"/>
          </p:nvPr>
        </p:nvSpPr>
        <p:spPr>
          <a:xfrm>
            <a:off x="819150" y="845600"/>
            <a:ext cx="7505700" cy="76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are we talking about this?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6"/>
          <p:cNvSpPr txBox="1">
            <a:spLocks noGrp="1"/>
          </p:cNvSpPr>
          <p:nvPr>
            <p:ph type="body" idx="1"/>
          </p:nvPr>
        </p:nvSpPr>
        <p:spPr>
          <a:xfrm>
            <a:off x="819150" y="1800200"/>
            <a:ext cx="7505700" cy="29418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“Every person is to be in subjection to the governing authorities. For there is no authority except from God, and those which exist are established by God. Therefore whoever resists authority has opposed the ordinance of God;” - </a:t>
            </a:r>
            <a:r>
              <a:rPr lang="en" b="1"/>
              <a:t>Romans 13:1-2a</a:t>
            </a:r>
            <a:endParaRPr b="1"/>
          </a:p>
          <a:p>
            <a:pPr marL="0" lvl="0" indent="0" algn="l" rtl="0">
              <a:lnSpc>
                <a:spcPct val="100000"/>
              </a:lnSpc>
              <a:spcBef>
                <a:spcPts val="1600"/>
              </a:spcBef>
              <a:spcAft>
                <a:spcPts val="0"/>
              </a:spcAft>
              <a:buNone/>
            </a:pPr>
            <a:r>
              <a:rPr lang="en"/>
              <a:t>We are children of God, but we are also citizens of the United States, and we are called to obey the laws of the governing authorities.</a:t>
            </a:r>
            <a:endParaRPr/>
          </a:p>
          <a:p>
            <a:pPr marL="0" lvl="0" indent="0" algn="l" rtl="0">
              <a:lnSpc>
                <a:spcPct val="100000"/>
              </a:lnSpc>
              <a:spcBef>
                <a:spcPts val="1600"/>
              </a:spcBef>
              <a:spcAft>
                <a:spcPts val="0"/>
              </a:spcAft>
              <a:buNone/>
            </a:pPr>
            <a:r>
              <a:rPr lang="en"/>
              <a:t>If you are under 21, it is illegal for you to drink in the U.S., with the exception of religious ceremonies and parent/guardian consent. So, </a:t>
            </a:r>
            <a:r>
              <a:rPr lang="en" b="1"/>
              <a:t>don’t drink</a:t>
            </a:r>
            <a:r>
              <a:rPr lang="en"/>
              <a:t>.</a:t>
            </a:r>
            <a:endParaRPr/>
          </a:p>
          <a:p>
            <a:pPr marL="0" lvl="0" indent="0" algn="l" rtl="0">
              <a:lnSpc>
                <a:spcPct val="100000"/>
              </a:lnSpc>
              <a:spcBef>
                <a:spcPts val="1600"/>
              </a:spcBef>
              <a:spcAft>
                <a:spcPts val="1600"/>
              </a:spcAft>
              <a:buNone/>
            </a:pPr>
            <a:r>
              <a:rPr lang="en"/>
              <a:t>If you are 21, but not a parent/guardian of someone under 21, it is illegal for you to supply them with alcohol, </a:t>
            </a:r>
            <a:r>
              <a:rPr lang="en" b="1"/>
              <a:t>so don’t supply them with alcohol.</a:t>
            </a:r>
            <a:endParaRPr/>
          </a:p>
        </p:txBody>
      </p:sp>
      <p:sp>
        <p:nvSpPr>
          <p:cNvPr id="147" name="Google Shape;147;p1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Freedom in Christ: Legal Matters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7"/>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Freedom in Christ: CEL Matters</a:t>
            </a:r>
            <a:endParaRPr/>
          </a:p>
        </p:txBody>
      </p:sp>
      <p:sp>
        <p:nvSpPr>
          <p:cNvPr id="153" name="Google Shape;153;p17"/>
          <p:cNvSpPr txBox="1">
            <a:spLocks noGrp="1"/>
          </p:cNvSpPr>
          <p:nvPr>
            <p:ph type="body" idx="1"/>
          </p:nvPr>
        </p:nvSpPr>
        <p:spPr>
          <a:xfrm>
            <a:off x="819150" y="1800200"/>
            <a:ext cx="7505700" cy="29796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CEL has a constitution, and that constitution contains a substance policy which members are expected to follow.</a:t>
            </a:r>
            <a:endParaRPr/>
          </a:p>
          <a:p>
            <a:pPr marL="0" lvl="0" indent="0" algn="l" rtl="0">
              <a:lnSpc>
                <a:spcPct val="100000"/>
              </a:lnSpc>
              <a:spcBef>
                <a:spcPts val="1600"/>
              </a:spcBef>
              <a:spcAft>
                <a:spcPts val="0"/>
              </a:spcAft>
              <a:buNone/>
            </a:pPr>
            <a:r>
              <a:rPr lang="en" b="1"/>
              <a:t>No alcohol served at any CEL event.</a:t>
            </a:r>
            <a:endParaRPr b="1"/>
          </a:p>
          <a:p>
            <a:pPr marL="0" lvl="0" indent="0" algn="l" rtl="0">
              <a:lnSpc>
                <a:spcPct val="100000"/>
              </a:lnSpc>
              <a:spcBef>
                <a:spcPts val="1600"/>
              </a:spcBef>
              <a:spcAft>
                <a:spcPts val="0"/>
              </a:spcAft>
              <a:buNone/>
            </a:pPr>
            <a:r>
              <a:rPr lang="en" b="1"/>
              <a:t>Don’t consume alcohol while wearing CEL attire.</a:t>
            </a:r>
            <a:endParaRPr b="1"/>
          </a:p>
          <a:p>
            <a:pPr marL="0" lvl="0" indent="0" algn="l" rtl="0">
              <a:lnSpc>
                <a:spcPct val="100000"/>
              </a:lnSpc>
              <a:spcBef>
                <a:spcPts val="1600"/>
              </a:spcBef>
              <a:spcAft>
                <a:spcPts val="0"/>
              </a:spcAft>
              <a:buNone/>
            </a:pPr>
            <a:r>
              <a:rPr lang="en" b="1"/>
              <a:t>“Members shall not become so intoxicated that their behavior is out of control.”</a:t>
            </a:r>
            <a:endParaRPr b="1"/>
          </a:p>
          <a:p>
            <a:pPr marL="0" lvl="0" indent="0" algn="l" rtl="0">
              <a:lnSpc>
                <a:spcPct val="100000"/>
              </a:lnSpc>
              <a:spcBef>
                <a:spcPts val="1600"/>
              </a:spcBef>
              <a:spcAft>
                <a:spcPts val="0"/>
              </a:spcAft>
              <a:buNone/>
            </a:pPr>
            <a:r>
              <a:rPr lang="en" b="1"/>
              <a:t>Do not arrive to a CEL event intoxicated. </a:t>
            </a:r>
            <a:endParaRPr b="1"/>
          </a:p>
          <a:p>
            <a:pPr marL="0" lvl="0" indent="0" algn="l" rtl="0">
              <a:lnSpc>
                <a:spcPct val="100000"/>
              </a:lnSpc>
              <a:spcBef>
                <a:spcPts val="1600"/>
              </a:spcBef>
              <a:spcAft>
                <a:spcPts val="1600"/>
              </a:spcAft>
              <a:buNone/>
            </a:pPr>
            <a:r>
              <a:rPr lang="en"/>
              <a:t>As members of CEL, we are witnesses to non-believers and examples to each other. Please adhere to the alcohol policy so that we can represent Christ and the organization well in both of those areas.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8"/>
          <p:cNvSpPr txBox="1">
            <a:spLocks noGrp="1"/>
          </p:cNvSpPr>
          <p:nvPr>
            <p:ph type="title"/>
          </p:nvPr>
        </p:nvSpPr>
        <p:spPr>
          <a:xfrm>
            <a:off x="819150" y="845600"/>
            <a:ext cx="7661400" cy="74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Freedom in Christ: Is drinking alcohol sinful?</a:t>
            </a:r>
            <a:endParaRPr/>
          </a:p>
        </p:txBody>
      </p:sp>
      <p:sp>
        <p:nvSpPr>
          <p:cNvPr id="159" name="Google Shape;159;p18"/>
          <p:cNvSpPr txBox="1">
            <a:spLocks noGrp="1"/>
          </p:cNvSpPr>
          <p:nvPr>
            <p:ph type="body" idx="1"/>
          </p:nvPr>
        </p:nvSpPr>
        <p:spPr>
          <a:xfrm>
            <a:off x="819150" y="1593200"/>
            <a:ext cx="7505700" cy="31740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a:t>No; I do not believe that position is supported by Scripture, and here are a few reasons why:</a:t>
            </a:r>
            <a:br>
              <a:rPr lang="en" b="1"/>
            </a:br>
            <a:r>
              <a:rPr lang="en"/>
              <a:t>Jesus and His disciples drank wine at the Passover - Matthew 26:26-29 - the passage says “fruit of the vine,” but the Passover was/is a Jewish custom, and drinking wine was part of the custom.</a:t>
            </a:r>
            <a:endParaRPr/>
          </a:p>
          <a:p>
            <a:pPr marL="0" lvl="0" indent="0" algn="l" rtl="0">
              <a:lnSpc>
                <a:spcPct val="100000"/>
              </a:lnSpc>
              <a:spcBef>
                <a:spcPts val="1600"/>
              </a:spcBef>
              <a:spcAft>
                <a:spcPts val="0"/>
              </a:spcAft>
              <a:buNone/>
            </a:pPr>
            <a:r>
              <a:rPr lang="en"/>
              <a:t>Paul advised Timothy to drink a small amount of wine for his stomach and ailments - 1 Timothy 5:23</a:t>
            </a:r>
            <a:endParaRPr/>
          </a:p>
          <a:p>
            <a:pPr marL="0" lvl="0" indent="0" algn="l" rtl="0">
              <a:lnSpc>
                <a:spcPct val="100000"/>
              </a:lnSpc>
              <a:spcBef>
                <a:spcPts val="1600"/>
              </a:spcBef>
              <a:spcAft>
                <a:spcPts val="0"/>
              </a:spcAft>
              <a:buNone/>
            </a:pPr>
            <a:r>
              <a:rPr lang="en"/>
              <a:t>Wine is sometimes referred to as a blessing from God - Psalm 104:14-15, Proverbs 3:9-10 - and Ecclesiastes 9:7a says “Go then, eat your bread in happiness and drink your wine with a cheerful heart”</a:t>
            </a:r>
            <a:endParaRPr/>
          </a:p>
          <a:p>
            <a:pPr marL="0" lvl="0" indent="0" algn="l" rtl="0">
              <a:lnSpc>
                <a:spcPct val="100000"/>
              </a:lnSpc>
              <a:spcBef>
                <a:spcPts val="1600"/>
              </a:spcBef>
              <a:spcAft>
                <a:spcPts val="0"/>
              </a:spcAft>
              <a:buNone/>
            </a:pPr>
            <a:r>
              <a:rPr lang="en"/>
              <a:t>Jesus would drink publicly enough to the point where the Pharisees tried to discredit Him by calling Him a drunkard - Matthew 11:18-19 and Luke 7:33-34</a:t>
            </a:r>
            <a:endParaRPr/>
          </a:p>
          <a:p>
            <a:pPr marL="0" lvl="0" indent="0" algn="l" rtl="0">
              <a:lnSpc>
                <a:spcPct val="100000"/>
              </a:lnSpc>
              <a:spcBef>
                <a:spcPts val="1600"/>
              </a:spcBef>
              <a:spcAft>
                <a:spcPts val="1600"/>
              </a:spcAft>
              <a:buNone/>
            </a:pPr>
            <a:r>
              <a:rPr lang="en" b="1"/>
              <a:t>This is </a:t>
            </a:r>
            <a:r>
              <a:rPr lang="en" b="1" u="sng"/>
              <a:t>not</a:t>
            </a:r>
            <a:r>
              <a:rPr lang="en" b="1"/>
              <a:t> meant as an encouragement to drink. It is just meant to support the idea that drinking alcohol, in and of itself, is not inherently bad or sinful.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Freedom in Christ: Is drunkenness sinful?</a:t>
            </a:r>
            <a:endParaRPr/>
          </a:p>
        </p:txBody>
      </p:sp>
      <p:sp>
        <p:nvSpPr>
          <p:cNvPr id="165" name="Google Shape;165;p19"/>
          <p:cNvSpPr txBox="1">
            <a:spLocks noGrp="1"/>
          </p:cNvSpPr>
          <p:nvPr>
            <p:ph type="body" idx="1"/>
          </p:nvPr>
        </p:nvSpPr>
        <p:spPr>
          <a:xfrm>
            <a:off x="819150" y="1800200"/>
            <a:ext cx="7505700" cy="29670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a:t>I believe the answer from Scripture is “yes.”</a:t>
            </a:r>
            <a:r>
              <a:rPr lang="en"/>
              <a:t/>
            </a:r>
            <a:br>
              <a:rPr lang="en"/>
            </a:br>
            <a:r>
              <a:rPr lang="en"/>
              <a:t>Ephesians 5:18 gives a clear, biblical prohibition against being drunk - “And do not get drunk with wine, for that is dissipation, but be filled with the Spirit.” “Dissipation” means “an abandoned, dissolute life” or possibly even something like “unsaved-ness” in a more literal sense.</a:t>
            </a:r>
            <a:endParaRPr/>
          </a:p>
          <a:p>
            <a:pPr marL="0" lvl="0" indent="0" algn="l" rtl="0">
              <a:lnSpc>
                <a:spcPct val="100000"/>
              </a:lnSpc>
              <a:spcBef>
                <a:spcPts val="1600"/>
              </a:spcBef>
              <a:spcAft>
                <a:spcPts val="0"/>
              </a:spcAft>
              <a:buNone/>
            </a:pPr>
            <a:r>
              <a:rPr lang="en"/>
              <a:t>Looking throughout Scripture, the general pattern is that being drunk is admonished against, and drunkenness is often associated with unrighteousness, immorality, or doers of “wickedness.” As followers of Christ, we should avoid those things.</a:t>
            </a:r>
            <a:endParaRPr/>
          </a:p>
          <a:p>
            <a:pPr marL="0" lvl="0" indent="0" algn="l" rtl="0">
              <a:lnSpc>
                <a:spcPct val="100000"/>
              </a:lnSpc>
              <a:spcBef>
                <a:spcPts val="1600"/>
              </a:spcBef>
              <a:spcAft>
                <a:spcPts val="1600"/>
              </a:spcAft>
              <a:buNone/>
            </a:pPr>
            <a:r>
              <a:rPr lang="en" b="1"/>
              <a:t>If being drunk is a sin, there can be </a:t>
            </a:r>
            <a:r>
              <a:rPr lang="en" b="1" u="sng"/>
              <a:t>NO</a:t>
            </a:r>
            <a:r>
              <a:rPr lang="en" b="1"/>
              <a:t> exceptions to when it would be okay to be drunk.</a:t>
            </a:r>
            <a:r>
              <a:rPr lang="en"/>
              <a:t> Sins are not context- or culture-dependent. “But put on the Lord Jesus Christ, and make no provision for the flesh in regard to its lusts.” - Romans 13:14. An exception would be a “provision,” which we can’t allow.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0"/>
          <p:cNvSpPr txBox="1">
            <a:spLocks noGrp="1"/>
          </p:cNvSpPr>
          <p:nvPr>
            <p:ph type="title"/>
          </p:nvPr>
        </p:nvSpPr>
        <p:spPr>
          <a:xfrm>
            <a:off x="819150" y="845600"/>
            <a:ext cx="7505700" cy="72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Freedom in Christ: Self-restraint for others</a:t>
            </a:r>
            <a:endParaRPr/>
          </a:p>
        </p:txBody>
      </p:sp>
      <p:sp>
        <p:nvSpPr>
          <p:cNvPr id="171" name="Google Shape;171;p20"/>
          <p:cNvSpPr txBox="1">
            <a:spLocks noGrp="1"/>
          </p:cNvSpPr>
          <p:nvPr>
            <p:ph type="body" idx="1"/>
          </p:nvPr>
        </p:nvSpPr>
        <p:spPr>
          <a:xfrm>
            <a:off x="819150" y="1568000"/>
            <a:ext cx="7505700" cy="3362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a:t>Just because we have freedom in Christ to drink does not mean that we should whenever we can.</a:t>
            </a:r>
            <a:br>
              <a:rPr lang="en" b="1"/>
            </a:br>
            <a:r>
              <a:rPr lang="en"/>
              <a:t>“Therefore let us not judge one another anymore, but rather determine this - not to put an obstacle or a stumbling block in a brother’s way. I know and am convinced in the Lord Jesus that nothing is unclean in itself; but to him who thinks anything to be unclean, to him it is unclean.” - Romans 14:13-14</a:t>
            </a:r>
            <a:endParaRPr/>
          </a:p>
          <a:p>
            <a:pPr marL="0" lvl="0" indent="0" algn="l" rtl="0">
              <a:lnSpc>
                <a:spcPct val="100000"/>
              </a:lnSpc>
              <a:spcBef>
                <a:spcPts val="1600"/>
              </a:spcBef>
              <a:spcAft>
                <a:spcPts val="0"/>
              </a:spcAft>
              <a:buNone/>
            </a:pPr>
            <a:r>
              <a:rPr lang="en" b="1"/>
              <a:t>We restrict our personal freedoms so as not to tempt a brother or sister to do what they believe is wrong.</a:t>
            </a:r>
            <a:br>
              <a:rPr lang="en" b="1"/>
            </a:br>
            <a:r>
              <a:rPr lang="en"/>
              <a:t>“But take care that this liberty of yours does not somehow become a stumbling block to the weak.” - 1 Corinthians 8:9</a:t>
            </a:r>
            <a:endParaRPr b="1"/>
          </a:p>
          <a:p>
            <a:pPr marL="0" lvl="0" indent="0" algn="l" rtl="0">
              <a:lnSpc>
                <a:spcPct val="100000"/>
              </a:lnSpc>
              <a:spcBef>
                <a:spcPts val="1600"/>
              </a:spcBef>
              <a:spcAft>
                <a:spcPts val="1600"/>
              </a:spcAft>
              <a:buNone/>
            </a:pPr>
            <a:r>
              <a:rPr lang="en" b="1"/>
              <a:t>Don’t have contempt for a brother or sister who abstains from drinking as a matter of conscience. Likewise, don’t condemn a brother or sister who does drink. Respect one another’s decisions. If someone asks you not to drink around them, restrain yourself out of love for them. </a:t>
            </a:r>
            <a:br>
              <a:rPr lang="en" b="1"/>
            </a:br>
            <a:r>
              <a:rPr lang="en"/>
              <a:t>“The one who eats is not to regard with contempt the one who does not eat, and the one who does not eat is not to judge the one who eats, for God has accepted him.” - Romans 14:3</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Freedom in Christ: a few tough verses</a:t>
            </a:r>
            <a:endParaRPr/>
          </a:p>
        </p:txBody>
      </p:sp>
      <p:sp>
        <p:nvSpPr>
          <p:cNvPr id="177" name="Google Shape;177;p21"/>
          <p:cNvSpPr txBox="1">
            <a:spLocks noGrp="1"/>
          </p:cNvSpPr>
          <p:nvPr>
            <p:ph type="body" idx="1"/>
          </p:nvPr>
        </p:nvSpPr>
        <p:spPr>
          <a:xfrm>
            <a:off x="819150" y="1800200"/>
            <a:ext cx="7505700" cy="29796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b="1"/>
              <a:t>The miracle at Cana when Jesus turns water into wine - John 2:1-12.</a:t>
            </a:r>
            <a:r>
              <a:rPr lang="en"/>
              <a:t> Jesus is </a:t>
            </a:r>
            <a:r>
              <a:rPr lang="en" b="1" u="sng"/>
              <a:t>not</a:t>
            </a:r>
            <a:r>
              <a:rPr lang="en"/>
              <a:t> condoning drunkenness in this passage. John 2:11 says “This beginning of His signs Jesus did in Cana of Galilee, and manifested His glory, and His disciples believed in Him.” </a:t>
            </a:r>
            <a:r>
              <a:rPr lang="en" b="1"/>
              <a:t>The point of the miracle was not to condone drunkenness. It was to show Jesus’ power and authority as Messiah.</a:t>
            </a:r>
            <a:endParaRPr/>
          </a:p>
          <a:p>
            <a:pPr marL="0" lvl="0" indent="0" algn="l" rtl="0">
              <a:lnSpc>
                <a:spcPct val="100000"/>
              </a:lnSpc>
              <a:spcBef>
                <a:spcPts val="1600"/>
              </a:spcBef>
              <a:spcAft>
                <a:spcPts val="0"/>
              </a:spcAft>
              <a:buNone/>
            </a:pPr>
            <a:r>
              <a:rPr lang="en" b="1"/>
              <a:t>Matthew 11:18-19 (also Luke 7:33-34)</a:t>
            </a:r>
            <a:r>
              <a:rPr lang="en"/>
              <a:t> - “For John came neither eating nor drinking, and they say, ‘He has a demon!’ The Son of Man came eating and drinking, and they say, ‘Behold, a gluttonous man and a drunkard, a friend of tax collectors and sinners!’” </a:t>
            </a:r>
            <a:r>
              <a:rPr lang="en" b="1"/>
              <a:t>This is </a:t>
            </a:r>
            <a:r>
              <a:rPr lang="en" b="1" u="sng"/>
              <a:t>not</a:t>
            </a:r>
            <a:r>
              <a:rPr lang="en" b="1"/>
              <a:t> saying that Jesus would get drunk</a:t>
            </a:r>
            <a:r>
              <a:rPr lang="en"/>
              <a:t>, only that he would likely drink in public often enough for the Pharisees to try and make this </a:t>
            </a:r>
            <a:r>
              <a:rPr lang="en" b="1" u="sng"/>
              <a:t>false</a:t>
            </a:r>
            <a:r>
              <a:rPr lang="en"/>
              <a:t> accusation. Jesus never did anything that might make his authority as Messiah questionable since He lived a sinless life. </a:t>
            </a:r>
            <a:endParaRPr/>
          </a:p>
          <a:p>
            <a:pPr marL="0" lvl="0" indent="0" algn="l" rtl="0">
              <a:lnSpc>
                <a:spcPct val="100000"/>
              </a:lnSpc>
              <a:spcBef>
                <a:spcPts val="1600"/>
              </a:spcBef>
              <a:spcAft>
                <a:spcPts val="1600"/>
              </a:spcAft>
              <a:buNone/>
            </a:pPr>
            <a:r>
              <a:rPr lang="en" b="1"/>
              <a:t>1 Timothy 5:23</a:t>
            </a:r>
            <a:r>
              <a:rPr lang="en"/>
              <a:t> - Paul is definitely </a:t>
            </a:r>
            <a:r>
              <a:rPr lang="en" b="1" u="sng"/>
              <a:t>not</a:t>
            </a:r>
            <a:r>
              <a:rPr lang="en"/>
              <a:t> condoning drunkenness. The verse clearly refers to medicinal use of alcohol. But, Paul’s condoning of its use gives an indication that drinking alcohol is not inherently sinful. </a:t>
            </a:r>
            <a:endParaRPr/>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1316</Words>
  <Application>Microsoft Office PowerPoint</Application>
  <PresentationFormat>On-screen Show (16:9)</PresentationFormat>
  <Paragraphs>84</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Nunito</vt:lpstr>
      <vt:lpstr>Arial</vt:lpstr>
      <vt:lpstr>Calibri</vt:lpstr>
      <vt:lpstr>Shift</vt:lpstr>
      <vt:lpstr>Christianity and Alcohol</vt:lpstr>
      <vt:lpstr>Outline</vt:lpstr>
      <vt:lpstr>Why are we talking about this?</vt:lpstr>
      <vt:lpstr>Freedom in Christ: Legal Matters</vt:lpstr>
      <vt:lpstr>Freedom in Christ: CEL Matters</vt:lpstr>
      <vt:lpstr>Freedom in Christ: Is drinking alcohol sinful?</vt:lpstr>
      <vt:lpstr>Freedom in Christ: Is drunkenness sinful?</vt:lpstr>
      <vt:lpstr>Freedom in Christ: Self-restraint for others</vt:lpstr>
      <vt:lpstr>Freedom in Christ: a few tough verses</vt:lpstr>
      <vt:lpstr>Wisdom</vt:lpstr>
      <vt:lpstr>Wisdom</vt:lpstr>
      <vt:lpstr>Wisdom</vt:lpstr>
      <vt:lpstr>Wisdom</vt:lpstr>
      <vt:lpstr>Grace</vt:lpstr>
      <vt:lpstr>Grace</vt:lpstr>
      <vt:lpstr>Grace</vt:lpstr>
      <vt:lpstr>Discussion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Christianity and Alcohol</dc:title>
  <cp:lastModifiedBy>Troy</cp:lastModifiedBy>
  <cp:revision>1</cp:revision>
  <dcterms:modified xsi:type="dcterms:W3CDTF">2018-09-20T02:50:18Z</dcterms:modified>
</cp:coreProperties>
</file>