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Merriweather"/>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font" Target="fonts/Merriweather-bold.fntdata"/><Relationship Id="rId10" Type="http://schemas.openxmlformats.org/officeDocument/2006/relationships/slide" Target="slides/slide5.xml"/><Relationship Id="rId21" Type="http://schemas.openxmlformats.org/officeDocument/2006/relationships/font" Target="fonts/Merriweather-regular.fntdata"/><Relationship Id="rId13" Type="http://schemas.openxmlformats.org/officeDocument/2006/relationships/slide" Target="slides/slide8.xml"/><Relationship Id="rId24" Type="http://schemas.openxmlformats.org/officeDocument/2006/relationships/font" Target="fonts/Merriweather-boldItalic.fntdata"/><Relationship Id="rId12" Type="http://schemas.openxmlformats.org/officeDocument/2006/relationships/slide" Target="slides/slide7.xml"/><Relationship Id="rId23" Type="http://schemas.openxmlformats.org/officeDocument/2006/relationships/font" Target="fonts/Merriweather-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57d233364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57d233364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g57d233364b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57d233364b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50">
              <a:solidFill>
                <a:srgbClr val="181818"/>
              </a:solidFill>
              <a:highlight>
                <a:srgbClr val="FFFFFF"/>
              </a:highlight>
              <a:latin typeface="Merriweather"/>
              <a:ea typeface="Merriweather"/>
              <a:cs typeface="Merriweather"/>
              <a:sym typeface="Merriweathe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57d233364b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57d233364b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181818"/>
                </a:solidFill>
                <a:highlight>
                  <a:srgbClr val="FFFFFF"/>
                </a:highlight>
                <a:latin typeface="Merriweather"/>
                <a:ea typeface="Merriweather"/>
                <a:cs typeface="Merriweather"/>
                <a:sym typeface="Merriweather"/>
              </a:rPr>
              <a:t>2. Each person has a unique set of circumstances and experience that will enable you to connect with or help this person overcome obstacles in a unique way.  Hard to count the number of times where either my or my partner’s experience aligns with or connects to this person in some random way. I was doing evangelism with my cousin and he connected on a point of homosexual tendancies. </a:t>
            </a:r>
            <a:endParaRPr sz="1050">
              <a:solidFill>
                <a:srgbClr val="181818"/>
              </a:solidFill>
              <a:highlight>
                <a:srgbClr val="FFFFFF"/>
              </a:highlight>
              <a:latin typeface="Merriweather"/>
              <a:ea typeface="Merriweather"/>
              <a:cs typeface="Merriweather"/>
              <a:sym typeface="Merriweather"/>
            </a:endParaRPr>
          </a:p>
          <a:p>
            <a:pPr indent="0" lvl="0" marL="0" rtl="0" algn="l">
              <a:spcBef>
                <a:spcPts val="0"/>
              </a:spcBef>
              <a:spcAft>
                <a:spcPts val="0"/>
              </a:spcAft>
              <a:buNone/>
            </a:pPr>
            <a:r>
              <a:rPr lang="en" sz="1050">
                <a:solidFill>
                  <a:srgbClr val="181818"/>
                </a:solidFill>
                <a:highlight>
                  <a:srgbClr val="FFFFFF"/>
                </a:highlight>
                <a:latin typeface="Merriweather"/>
                <a:ea typeface="Merriweather"/>
                <a:cs typeface="Merriweather"/>
                <a:sym typeface="Merriweather"/>
              </a:rPr>
              <a:t>3. Personality allows unique connection and approach to the conversation that your partner might not have. Introversion doesn’t mean you are excused from going and making disciples of all nations. </a:t>
            </a:r>
            <a:endParaRPr sz="1050">
              <a:solidFill>
                <a:srgbClr val="181818"/>
              </a:solidFill>
              <a:highlight>
                <a:srgbClr val="FFFFFF"/>
              </a:highlight>
              <a:latin typeface="Merriweather"/>
              <a:ea typeface="Merriweather"/>
              <a:cs typeface="Merriweather"/>
              <a:sym typeface="Merriweathe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57d233364b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57d233364b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50">
              <a:solidFill>
                <a:srgbClr val="181818"/>
              </a:solidFill>
              <a:highlight>
                <a:srgbClr val="FFFFFF"/>
              </a:highlight>
              <a:latin typeface="Merriweather"/>
              <a:ea typeface="Merriweather"/>
              <a:cs typeface="Merriweather"/>
              <a:sym typeface="Merriweather"/>
            </a:endParaRPr>
          </a:p>
          <a:p>
            <a:pPr indent="0" lvl="0" marL="0" rtl="0" algn="l">
              <a:spcBef>
                <a:spcPts val="0"/>
              </a:spcBef>
              <a:spcAft>
                <a:spcPts val="0"/>
              </a:spcAft>
              <a:buNone/>
            </a:pPr>
            <a:r>
              <a:rPr lang="en" sz="1050">
                <a:solidFill>
                  <a:srgbClr val="181818"/>
                </a:solidFill>
                <a:highlight>
                  <a:srgbClr val="FFFFFF"/>
                </a:highlight>
                <a:latin typeface="Merriweather"/>
                <a:ea typeface="Merriweather"/>
                <a:cs typeface="Merriweather"/>
                <a:sym typeface="Merriweather"/>
              </a:rPr>
              <a:t>4. Spiritual gifts. </a:t>
            </a:r>
            <a:endParaRPr sz="1050">
              <a:solidFill>
                <a:srgbClr val="181818"/>
              </a:solidFill>
              <a:highlight>
                <a:srgbClr val="FFFFFF"/>
              </a:highlight>
              <a:latin typeface="Merriweather"/>
              <a:ea typeface="Merriweather"/>
              <a:cs typeface="Merriweather"/>
              <a:sym typeface="Merriweather"/>
            </a:endParaRPr>
          </a:p>
          <a:p>
            <a:pPr indent="0" lvl="0" marL="0" rtl="0" algn="l">
              <a:spcBef>
                <a:spcPts val="0"/>
              </a:spcBef>
              <a:spcAft>
                <a:spcPts val="0"/>
              </a:spcAft>
              <a:buNone/>
            </a:pPr>
            <a:r>
              <a:rPr lang="en" sz="1050">
                <a:solidFill>
                  <a:srgbClr val="181818"/>
                </a:solidFill>
                <a:highlight>
                  <a:srgbClr val="FFFFFF"/>
                </a:highlight>
                <a:latin typeface="Merriweather"/>
                <a:ea typeface="Merriweather"/>
                <a:cs typeface="Merriweather"/>
                <a:sym typeface="Merriweather"/>
              </a:rPr>
              <a:t>5. </a:t>
            </a:r>
            <a:r>
              <a:rPr lang="en" sz="1400">
                <a:solidFill>
                  <a:schemeClr val="dk2"/>
                </a:solidFill>
              </a:rPr>
              <a:t>Spurgeon: “If sinners be damned, at least let them leap to Hell over our dead bodies. And if they perish, let them perish with our arms wrapped about their knees, imploring them to stay. If Hell must be filled, let it be filled in the teeth of our exertions, and let not one go unwarned and unprayed for.”</a:t>
            </a:r>
            <a:endParaRPr sz="1050">
              <a:solidFill>
                <a:srgbClr val="181818"/>
              </a:solidFill>
              <a:highlight>
                <a:srgbClr val="FFFFFF"/>
              </a:highlight>
              <a:latin typeface="Merriweather"/>
              <a:ea typeface="Merriweather"/>
              <a:cs typeface="Merriweather"/>
              <a:sym typeface="Merriweathe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57d233364b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57d233364b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Emphasize the idea of getting into debates vs. being open with someone, being interested and asking qhy do you believe that</a:t>
            </a:r>
            <a:endParaRPr/>
          </a:p>
          <a:p>
            <a:pPr indent="0" lvl="0" marL="0" rtl="0" algn="l">
              <a:spcBef>
                <a:spcPts val="0"/>
              </a:spcBef>
              <a:spcAft>
                <a:spcPts val="0"/>
              </a:spcAft>
              <a:buNone/>
            </a:pPr>
            <a:r>
              <a:rPr lang="en"/>
              <a:t>The role of as a follower of christ, brothers and sisters of christ and unbelievers</a:t>
            </a:r>
            <a:endParaRPr/>
          </a:p>
          <a:p>
            <a:pPr indent="0" lvl="0" marL="0" rtl="0" algn="l">
              <a:spcBef>
                <a:spcPts val="0"/>
              </a:spcBef>
              <a:spcAft>
                <a:spcPts val="0"/>
              </a:spcAft>
              <a:buNone/>
            </a:pPr>
            <a:r>
              <a:rPr lang="en"/>
              <a:t>Love	1 corinthinas 3 4-7</a:t>
            </a:r>
            <a:endParaRPr/>
          </a:p>
          <a:p>
            <a:pPr indent="0" lvl="0" marL="0" rtl="0" algn="l">
              <a:spcBef>
                <a:spcPts val="0"/>
              </a:spcBef>
              <a:spcAft>
                <a:spcPts val="0"/>
              </a:spcAft>
              <a:buNone/>
            </a:pPr>
            <a:r>
              <a:rPr lang="en"/>
              <a:t>Proverbs “hidden love”</a:t>
            </a:r>
            <a:endParaRPr/>
          </a:p>
          <a:p>
            <a:pPr indent="0" lvl="0" marL="0" rtl="0" algn="l">
              <a:spcBef>
                <a:spcPts val="0"/>
              </a:spcBef>
              <a:spcAft>
                <a:spcPts val="0"/>
              </a:spcAft>
              <a:buNone/>
            </a:pPr>
            <a:r>
              <a:rPr lang="en"/>
              <a:t>Faithful are the wounds of a friend, but the enemy heaps up </a:t>
            </a:r>
            <a:endParaRPr/>
          </a:p>
          <a:p>
            <a:pPr indent="0" lvl="0" marL="0" rtl="0" algn="l">
              <a:spcBef>
                <a:spcPts val="0"/>
              </a:spcBef>
              <a:spcAft>
                <a:spcPts val="0"/>
              </a:spcAft>
              <a:buNone/>
            </a:pPr>
            <a:r>
              <a:rPr lang="en"/>
              <a:t>Jesus says “its not the healthy who need the physician, its the sick”</a:t>
            </a:r>
            <a:endParaRPr/>
          </a:p>
          <a:p>
            <a:pPr indent="0" lvl="0" marL="0" rtl="0" algn="l">
              <a:spcBef>
                <a:spcPts val="0"/>
              </a:spcBef>
              <a:spcAft>
                <a:spcPts val="0"/>
              </a:spcAft>
              <a:buNone/>
            </a:pPr>
            <a:r>
              <a:rPr lang="en"/>
              <a:t>######################################</a:t>
            </a:r>
            <a:endParaRPr/>
          </a:p>
          <a:p>
            <a:pPr indent="-342900" lvl="0" marL="457200" rtl="0" algn="l">
              <a:lnSpc>
                <a:spcPct val="90000"/>
              </a:lnSpc>
              <a:spcBef>
                <a:spcPts val="1000"/>
              </a:spcBef>
              <a:spcAft>
                <a:spcPts val="0"/>
              </a:spcAft>
              <a:buClr>
                <a:schemeClr val="dk1"/>
              </a:buClr>
              <a:buSzPts val="1800"/>
              <a:buChar char="●"/>
            </a:pPr>
            <a:r>
              <a:rPr lang="en" sz="1800">
                <a:solidFill>
                  <a:schemeClr val="dk1"/>
                </a:solidFill>
              </a:rPr>
              <a:t>What is love?</a:t>
            </a:r>
            <a:endParaRPr sz="1800">
              <a:solidFill>
                <a:schemeClr val="dk1"/>
              </a:solidFill>
            </a:endParaRPr>
          </a:p>
          <a:p>
            <a:pPr indent="-317500" lvl="1" marL="914400" rtl="0" algn="l">
              <a:lnSpc>
                <a:spcPct val="90000"/>
              </a:lnSpc>
              <a:spcBef>
                <a:spcPts val="0"/>
              </a:spcBef>
              <a:spcAft>
                <a:spcPts val="0"/>
              </a:spcAft>
              <a:buClr>
                <a:schemeClr val="dk1"/>
              </a:buClr>
              <a:buSzPts val="1400"/>
              <a:buChar char="○"/>
            </a:pPr>
            <a:r>
              <a:rPr lang="en" sz="1400">
                <a:solidFill>
                  <a:schemeClr val="dk1"/>
                </a:solidFill>
              </a:rPr>
              <a:t>Secular Cu</a:t>
            </a:r>
            <a:endParaRPr sz="1400">
              <a:solidFill>
                <a:schemeClr val="dk1"/>
              </a:solidFill>
            </a:endParaRPr>
          </a:p>
          <a:p>
            <a:pPr indent="0" lvl="0" marL="0" rtl="0" algn="l">
              <a:lnSpc>
                <a:spcPct val="90000"/>
              </a:lnSpc>
              <a:spcBef>
                <a:spcPts val="500"/>
              </a:spcBef>
              <a:spcAft>
                <a:spcPts val="0"/>
              </a:spcAft>
              <a:buClr>
                <a:schemeClr val="dk1"/>
              </a:buClr>
              <a:buSzPts val="1100"/>
              <a:buFont typeface="Arial"/>
              <a:buNone/>
            </a:pPr>
            <a:r>
              <a:rPr lang="en" sz="1800">
                <a:solidFill>
                  <a:schemeClr val="dk1"/>
                </a:solidFill>
              </a:rPr>
              <a:t>•Where as we’re called to love everyone as a child of God.</a:t>
            </a:r>
            <a:endParaRPr sz="1800">
              <a:solidFill>
                <a:schemeClr val="dk1"/>
              </a:solidFill>
            </a:endParaRPr>
          </a:p>
          <a:p>
            <a:pPr indent="0" lvl="0" marL="0" rtl="0" algn="l">
              <a:lnSpc>
                <a:spcPct val="90000"/>
              </a:lnSpc>
              <a:spcBef>
                <a:spcPts val="500"/>
              </a:spcBef>
              <a:spcAft>
                <a:spcPts val="0"/>
              </a:spcAft>
              <a:buClr>
                <a:schemeClr val="dk1"/>
              </a:buClr>
              <a:buSzPts val="1100"/>
              <a:buFont typeface="Arial"/>
              <a:buNone/>
            </a:pPr>
            <a:r>
              <a:rPr lang="en" sz="1200">
                <a:solidFill>
                  <a:schemeClr val="dk1"/>
                </a:solidFill>
              </a:rPr>
              <a:t>	•1 John 4:7-8 ‘ Beloved, let us love one another, for love is from God, and whoever loves has been born of God and knows God.Anyone who does not know God, …’</a:t>
            </a:r>
            <a:endParaRPr sz="1800">
              <a:solidFill>
                <a:schemeClr val="dk1"/>
              </a:solidFill>
            </a:endParaRPr>
          </a:p>
          <a:p>
            <a:pPr indent="0" lvl="0" marL="0" rtl="0" algn="l">
              <a:lnSpc>
                <a:spcPct val="90000"/>
              </a:lnSpc>
              <a:spcBef>
                <a:spcPts val="500"/>
              </a:spcBef>
              <a:spcAft>
                <a:spcPts val="0"/>
              </a:spcAft>
              <a:buClr>
                <a:schemeClr val="dk1"/>
              </a:buClr>
              <a:buSzPts val="1100"/>
              <a:buFont typeface="Arial"/>
              <a:buNone/>
            </a:pPr>
            <a:r>
              <a:rPr lang="en" sz="1800">
                <a:solidFill>
                  <a:schemeClr val="dk1"/>
                </a:solidFill>
              </a:rPr>
              <a:t>•Meet them where they’re at, but you don’t have to agree with everything</a:t>
            </a:r>
            <a:endParaRPr sz="1200">
              <a:solidFill>
                <a:schemeClr val="dk1"/>
              </a:solidFill>
            </a:endParaRPr>
          </a:p>
          <a:p>
            <a:pPr indent="0" lvl="0" marL="0" rtl="0" algn="l">
              <a:lnSpc>
                <a:spcPct val="150000"/>
              </a:lnSpc>
              <a:spcBef>
                <a:spcPts val="0"/>
              </a:spcBef>
              <a:spcAft>
                <a:spcPts val="0"/>
              </a:spcAft>
              <a:buClr>
                <a:schemeClr val="dk1"/>
              </a:buClr>
              <a:buSzPts val="1100"/>
              <a:buFont typeface="Arial"/>
              <a:buNone/>
            </a:pPr>
            <a:r>
              <a:t/>
            </a:r>
            <a:endParaRPr b="1" sz="1400">
              <a:solidFill>
                <a:srgbClr val="333333"/>
              </a:solidFill>
              <a:highlight>
                <a:schemeClr val="lt1"/>
              </a:highlight>
            </a:endParaRPr>
          </a:p>
          <a:p>
            <a:pPr indent="0" lvl="0" marL="0" rtl="0" algn="l">
              <a:lnSpc>
                <a:spcPct val="150000"/>
              </a:lnSpc>
              <a:spcBef>
                <a:spcPts val="1100"/>
              </a:spcBef>
              <a:spcAft>
                <a:spcPts val="0"/>
              </a:spcAft>
              <a:buClr>
                <a:schemeClr val="dk1"/>
              </a:buClr>
              <a:buSzPts val="1100"/>
              <a:buFont typeface="Arial"/>
              <a:buNone/>
            </a:pPr>
            <a:r>
              <a:rPr b="1" lang="en" sz="1400">
                <a:solidFill>
                  <a:srgbClr val="333333"/>
                </a:solidFill>
                <a:highlight>
                  <a:schemeClr val="lt1"/>
                </a:highlight>
              </a:rPr>
              <a:t>What is situation , where we can see this practically</a:t>
            </a:r>
            <a:endParaRPr b="1" sz="1400">
              <a:solidFill>
                <a:srgbClr val="333333"/>
              </a:solidFill>
              <a:highlight>
                <a:schemeClr val="lt1"/>
              </a:highlight>
            </a:endParaRPr>
          </a:p>
          <a:p>
            <a:pPr indent="0" lvl="0" marL="0" rtl="0" algn="l">
              <a:lnSpc>
                <a:spcPct val="150000"/>
              </a:lnSpc>
              <a:spcBef>
                <a:spcPts val="1100"/>
              </a:spcBef>
              <a:spcAft>
                <a:spcPts val="0"/>
              </a:spcAft>
              <a:buClr>
                <a:schemeClr val="dk1"/>
              </a:buClr>
              <a:buSzPts val="1100"/>
              <a:buFont typeface="Arial"/>
              <a:buNone/>
            </a:pPr>
            <a:r>
              <a:rPr b="1" lang="en" sz="1400">
                <a:solidFill>
                  <a:srgbClr val="333333"/>
                </a:solidFill>
                <a:highlight>
                  <a:schemeClr val="lt1"/>
                </a:highlight>
              </a:rPr>
              <a:t>Focus of the evangelism</a:t>
            </a:r>
            <a:endParaRPr b="1" sz="1400">
              <a:solidFill>
                <a:srgbClr val="333333"/>
              </a:solidFill>
              <a:highlight>
                <a:schemeClr val="lt1"/>
              </a:highlight>
            </a:endParaRPr>
          </a:p>
          <a:p>
            <a:pPr indent="0" lvl="0" marL="0" rtl="0" algn="l">
              <a:lnSpc>
                <a:spcPct val="150000"/>
              </a:lnSpc>
              <a:spcBef>
                <a:spcPts val="1100"/>
              </a:spcBef>
              <a:spcAft>
                <a:spcPts val="0"/>
              </a:spcAft>
              <a:buClr>
                <a:schemeClr val="dk1"/>
              </a:buClr>
              <a:buSzPts val="1100"/>
              <a:buFont typeface="Arial"/>
              <a:buNone/>
            </a:pPr>
            <a:r>
              <a:t/>
            </a:r>
            <a:endParaRPr b="1" sz="1400">
              <a:solidFill>
                <a:srgbClr val="333333"/>
              </a:solidFill>
              <a:highlight>
                <a:schemeClr val="lt1"/>
              </a:highlight>
            </a:endParaRPr>
          </a:p>
          <a:p>
            <a:pPr indent="0" lvl="0" marL="0" rtl="0" algn="l">
              <a:lnSpc>
                <a:spcPct val="150000"/>
              </a:lnSpc>
              <a:spcBef>
                <a:spcPts val="1100"/>
              </a:spcBef>
              <a:spcAft>
                <a:spcPts val="0"/>
              </a:spcAft>
              <a:buClr>
                <a:schemeClr val="dk1"/>
              </a:buClr>
              <a:buSzPts val="1100"/>
              <a:buFont typeface="Arial"/>
              <a:buNone/>
            </a:pPr>
            <a:r>
              <a:t/>
            </a:r>
            <a:endParaRPr b="1" sz="1400">
              <a:solidFill>
                <a:srgbClr val="333333"/>
              </a:solidFill>
              <a:highlight>
                <a:schemeClr val="lt1"/>
              </a:highlight>
            </a:endParaRPr>
          </a:p>
          <a:p>
            <a:pPr indent="0" lvl="0" marL="0" rtl="0" algn="l">
              <a:lnSpc>
                <a:spcPct val="150000"/>
              </a:lnSpc>
              <a:spcBef>
                <a:spcPts val="1100"/>
              </a:spcBef>
              <a:spcAft>
                <a:spcPts val="0"/>
              </a:spcAft>
              <a:buClr>
                <a:schemeClr val="dk1"/>
              </a:buClr>
              <a:buSzPts val="1100"/>
              <a:buFont typeface="Arial"/>
              <a:buNone/>
            </a:pPr>
            <a:r>
              <a:rPr b="1" lang="en" sz="1400">
                <a:solidFill>
                  <a:srgbClr val="333333"/>
                </a:solidFill>
                <a:highlight>
                  <a:schemeClr val="lt1"/>
                </a:highlight>
              </a:rPr>
              <a:t>First and foremost is their relationship w/ </a:t>
            </a:r>
            <a:endParaRPr b="1" sz="1400">
              <a:solidFill>
                <a:srgbClr val="333333"/>
              </a:solidFill>
              <a:highlight>
                <a:schemeClr val="lt1"/>
              </a:highlight>
            </a:endParaRPr>
          </a:p>
          <a:p>
            <a:pPr indent="0" lvl="0" marL="0" rtl="0" algn="l">
              <a:lnSpc>
                <a:spcPct val="150000"/>
              </a:lnSpc>
              <a:spcBef>
                <a:spcPts val="1100"/>
              </a:spcBef>
              <a:spcAft>
                <a:spcPts val="0"/>
              </a:spcAft>
              <a:buClr>
                <a:schemeClr val="dk1"/>
              </a:buClr>
              <a:buSzPts val="1100"/>
              <a:buFont typeface="Arial"/>
              <a:buNone/>
            </a:pPr>
            <a:r>
              <a:rPr b="1" lang="en" sz="1400">
                <a:solidFill>
                  <a:srgbClr val="333333"/>
                </a:solidFill>
                <a:highlight>
                  <a:schemeClr val="lt1"/>
                </a:highlight>
              </a:rPr>
              <a:t>Focus: 4 types of love</a:t>
            </a:r>
            <a:endParaRPr b="1" sz="1400">
              <a:solidFill>
                <a:srgbClr val="333333"/>
              </a:solidFill>
              <a:highlight>
                <a:schemeClr val="lt1"/>
              </a:highlight>
            </a:endParaRPr>
          </a:p>
          <a:p>
            <a:pPr indent="0" lvl="0" marL="0" rtl="0" algn="l">
              <a:lnSpc>
                <a:spcPct val="150000"/>
              </a:lnSpc>
              <a:spcBef>
                <a:spcPts val="1100"/>
              </a:spcBef>
              <a:spcAft>
                <a:spcPts val="0"/>
              </a:spcAft>
              <a:buClr>
                <a:schemeClr val="dk1"/>
              </a:buClr>
              <a:buSzPts val="1100"/>
              <a:buFont typeface="Arial"/>
              <a:buNone/>
            </a:pPr>
            <a:r>
              <a:rPr b="1" lang="en" sz="1400">
                <a:solidFill>
                  <a:srgbClr val="333333"/>
                </a:solidFill>
                <a:highlight>
                  <a:schemeClr val="lt1"/>
                </a:highlight>
              </a:rPr>
              <a:t>Desiring the love and what is best for someone</a:t>
            </a:r>
            <a:endParaRPr b="1" sz="1400">
              <a:solidFill>
                <a:srgbClr val="333333"/>
              </a:solidFill>
              <a:highlight>
                <a:schemeClr val="lt1"/>
              </a:highlight>
            </a:endParaRPr>
          </a:p>
          <a:p>
            <a:pPr indent="0" lvl="0" marL="0" rtl="0" algn="l">
              <a:lnSpc>
                <a:spcPct val="150000"/>
              </a:lnSpc>
              <a:spcBef>
                <a:spcPts val="1100"/>
              </a:spcBef>
              <a:spcAft>
                <a:spcPts val="0"/>
              </a:spcAft>
              <a:buClr>
                <a:schemeClr val="dk1"/>
              </a:buClr>
              <a:buSzPts val="1100"/>
              <a:buFont typeface="Arial"/>
              <a:buNone/>
            </a:pPr>
            <a:r>
              <a:rPr b="1" lang="en" sz="1400">
                <a:solidFill>
                  <a:srgbClr val="333333"/>
                </a:solidFill>
                <a:highlight>
                  <a:schemeClr val="lt1"/>
                </a:highlight>
              </a:rPr>
              <a:t>“truth</a:t>
            </a:r>
            <a:endParaRPr b="1" sz="1400">
              <a:solidFill>
                <a:srgbClr val="333333"/>
              </a:solidFill>
              <a:highlight>
                <a:schemeClr val="lt1"/>
              </a:highlight>
            </a:endParaRPr>
          </a:p>
          <a:p>
            <a:pPr indent="0" lvl="0" marL="0" rtl="0" algn="l">
              <a:spcBef>
                <a:spcPts val="110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57d233364b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57d233364b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57d233364b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57d233364b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Google Shape;58;g57d233364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57d233364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57d233364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57d233364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g57d233364b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57d233364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g57d233364b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57d233364b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g57d233364b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57d233364b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(Nathaniel) OQ: </a:t>
            </a:r>
            <a:endParaRPr sz="1200">
              <a:solidFill>
                <a:schemeClr val="dk1"/>
              </a:solidFill>
            </a:endParaRPr>
          </a:p>
          <a:p>
            <a:pPr indent="0" lvl="0" marL="0" rtl="0" algn="l">
              <a:spcBef>
                <a:spcPts val="0"/>
              </a:spcBef>
              <a:spcAft>
                <a:spcPts val="0"/>
              </a:spcAft>
              <a:buNone/>
            </a:pPr>
            <a:r>
              <a:rPr lang="en" sz="1200">
                <a:solidFill>
                  <a:schemeClr val="dk1"/>
                </a:solidFill>
              </a:rPr>
              <a:t>How many people can remember the universal gravitational constant?</a:t>
            </a:r>
            <a:endParaRPr sz="1200">
              <a:solidFill>
                <a:schemeClr val="dk1"/>
              </a:solidFill>
            </a:endParaRPr>
          </a:p>
          <a:p>
            <a:pPr indent="0" lvl="0" marL="0" rtl="0" algn="l">
              <a:spcBef>
                <a:spcPts val="0"/>
              </a:spcBef>
              <a:spcAft>
                <a:spcPts val="0"/>
              </a:spcAft>
              <a:buNone/>
            </a:pPr>
            <a:r>
              <a:rPr lang="en" sz="1200">
                <a:solidFill>
                  <a:schemeClr val="dk1"/>
                </a:solidFill>
              </a:rPr>
              <a:t>How many people remember the plot line of Avengers: Infinity War</a:t>
            </a:r>
            <a:endParaRPr sz="1200">
              <a:solidFill>
                <a:schemeClr val="dk1"/>
              </a:solidFill>
            </a:endParaRPr>
          </a:p>
          <a:p>
            <a:pPr indent="0" lvl="0" marL="0" rtl="0" algn="l">
              <a:spcBef>
                <a:spcPts val="0"/>
              </a:spcBef>
              <a:spcAft>
                <a:spcPts val="0"/>
              </a:spcAft>
              <a:buNone/>
            </a:pPr>
            <a:r>
              <a:rPr lang="en" sz="1200">
                <a:solidFill>
                  <a:schemeClr val="dk1"/>
                </a:solidFill>
              </a:rPr>
              <a:t>How many people remember Jesus’ parable of the sower?</a:t>
            </a:r>
            <a:endParaRPr sz="1200">
              <a:solidFill>
                <a:schemeClr val="dk1"/>
              </a:solidFill>
            </a:endParaRPr>
          </a:p>
          <a:p>
            <a:pPr indent="0" lvl="0" marL="0" rtl="0" algn="l">
              <a:spcBef>
                <a:spcPts val="0"/>
              </a:spcBef>
              <a:spcAft>
                <a:spcPts val="0"/>
              </a:spcAft>
              <a:buNone/>
            </a:pPr>
            <a:r>
              <a:rPr lang="en" sz="1200">
                <a:solidFill>
                  <a:schemeClr val="dk1"/>
                </a:solidFill>
              </a:rPr>
              <a:t>Story that makes you cry?</a:t>
            </a:r>
            <a:endParaRPr sz="1200">
              <a:solidFill>
                <a:schemeClr val="dk1"/>
              </a:solidFill>
            </a:endParaRPr>
          </a:p>
          <a:p>
            <a:pPr indent="0" lvl="0" marL="0" rtl="0" algn="l">
              <a:spcBef>
                <a:spcPts val="0"/>
              </a:spcBef>
              <a:spcAft>
                <a:spcPts val="0"/>
              </a:spcAft>
              <a:buNone/>
            </a:pPr>
            <a:r>
              <a:rPr lang="en" sz="1200">
                <a:solidFill>
                  <a:schemeClr val="dk1"/>
                </a:solidFill>
              </a:rPr>
              <a:t>Memories that make you laugh?</a:t>
            </a:r>
            <a:endParaRPr sz="1200">
              <a:solidFill>
                <a:schemeClr val="dk1"/>
              </a:solidFill>
            </a:endParaRPr>
          </a:p>
          <a:p>
            <a:pPr indent="0" lvl="0" marL="0" rtl="0" algn="l">
              <a:spcBef>
                <a:spcPts val="0"/>
              </a:spcBef>
              <a:spcAft>
                <a:spcPts val="0"/>
              </a:spcAft>
              <a:buNone/>
            </a:pPr>
            <a:r>
              <a:rPr lang="en" sz="1200">
                <a:solidFill>
                  <a:schemeClr val="dk1"/>
                </a:solidFill>
              </a:rPr>
              <a:t>	Others?</a:t>
            </a:r>
            <a:endParaRPr sz="1200">
              <a:solidFill>
                <a:schemeClr val="dk1"/>
              </a:solidFill>
            </a:endParaRPr>
          </a:p>
          <a:p>
            <a:pPr indent="0" lvl="0" marL="0" rtl="0" algn="l">
              <a:spcBef>
                <a:spcPts val="0"/>
              </a:spcBef>
              <a:spcAft>
                <a:spcPts val="0"/>
              </a:spcAft>
              <a:buNone/>
            </a:pPr>
            <a:r>
              <a:rPr lang="en" sz="1200">
                <a:solidFill>
                  <a:schemeClr val="dk1"/>
                </a:solidFill>
              </a:rPr>
              <a:t>Memories that make you cry?</a:t>
            </a:r>
            <a:endParaRPr sz="1200">
              <a:solidFill>
                <a:schemeClr val="dk1"/>
              </a:solidFill>
            </a:endParaRPr>
          </a:p>
          <a:p>
            <a:pPr indent="0" lvl="0" marL="0" rtl="0" algn="l">
              <a:spcBef>
                <a:spcPts val="0"/>
              </a:spcBef>
              <a:spcAft>
                <a:spcPts val="0"/>
              </a:spcAft>
              <a:buNone/>
            </a:pPr>
            <a:r>
              <a:rPr lang="en" sz="1200">
                <a:solidFill>
                  <a:schemeClr val="dk1"/>
                </a:solidFill>
              </a:rPr>
              <a:t>	Others?</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 sz="1200">
                <a:solidFill>
                  <a:schemeClr val="dk1"/>
                </a:solidFill>
              </a:rPr>
              <a:t>1 Corinthians 10:13</a:t>
            </a:r>
            <a:endParaRPr sz="1200">
              <a:solidFill>
                <a:schemeClr val="dk1"/>
              </a:solidFill>
            </a:endParaRPr>
          </a:p>
          <a:p>
            <a:pPr indent="0" lvl="0" marL="0" rtl="0" algn="l">
              <a:spcBef>
                <a:spcPts val="0"/>
              </a:spcBef>
              <a:spcAft>
                <a:spcPts val="0"/>
              </a:spcAft>
              <a:buNone/>
            </a:pPr>
            <a:r>
              <a:rPr lang="en" sz="1200">
                <a:solidFill>
                  <a:schemeClr val="dk1"/>
                </a:solidFill>
              </a:rPr>
              <a:t>Samaritan woman</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57d233364b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57d233364b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57d233364b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57d233364b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I’m going to be talking about the tool kit that has given you when it comes to evangelism. Your primary tool is the Gospel itself. The Gospel is the power of God for salvation. How many of you believe the Gospel? If you believe the Gospel, then congrats you can do evangelism! Evangelism necessitates sharing the Gospel.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Before apologetics, before anything else, know the Gospel!! Two things recently that have helped me more than anything else: seeing the Gospel shared in Acts, and understanding the explanation of the narrative throughout the Old Testament and into the New Testament, and that is the centrality of His glory in His story (History)!! Sharing the Gospel solidifies the Gospel. What helped me understand the Gospel more than anything else was sharing the Gospel almost daily Freshman and Sophomore years on campus. Evangelism helps immensely in crystallizing the Gospel. One of the best things you can do to help you know if you know it is to try to teach it to someone else. Many times I have made connections that I otherwise wouldn’t have made because someone asked me a question or something like that.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050">
              <a:solidFill>
                <a:srgbClr val="181818"/>
              </a:solidFill>
              <a:highlight>
                <a:srgbClr val="FFFFFF"/>
              </a:highlight>
              <a:latin typeface="Merriweather"/>
              <a:ea typeface="Merriweather"/>
              <a:cs typeface="Merriweather"/>
              <a:sym typeface="Merriweather"/>
            </a:endParaRPr>
          </a:p>
          <a:p>
            <a:pPr indent="0" lvl="0" marL="0" rtl="0" algn="l">
              <a:spcBef>
                <a:spcPts val="0"/>
              </a:spcBef>
              <a:spcAft>
                <a:spcPts val="0"/>
              </a:spcAft>
              <a:buNone/>
            </a:pPr>
            <a:r>
              <a:rPr lang="en" sz="1050">
                <a:solidFill>
                  <a:srgbClr val="181818"/>
                </a:solidFill>
                <a:highlight>
                  <a:srgbClr val="FFFFFF"/>
                </a:highlight>
                <a:latin typeface="Merriweather"/>
                <a:ea typeface="Merriweather"/>
                <a:cs typeface="Merriweather"/>
                <a:sym typeface="Merriweather"/>
              </a:rPr>
              <a:t>The Word of God is your primary weapon! These are the words of God. Your words are great, but the words  of God are definitely more powerful than yours! </a:t>
            </a:r>
            <a:endParaRPr sz="1050">
              <a:solidFill>
                <a:srgbClr val="181818"/>
              </a:solidFill>
              <a:highlight>
                <a:srgbClr val="FFFFFF"/>
              </a:highlight>
              <a:latin typeface="Merriweather"/>
              <a:ea typeface="Merriweather"/>
              <a:cs typeface="Merriweather"/>
              <a:sym typeface="Merriweather"/>
            </a:endParaRPr>
          </a:p>
          <a:p>
            <a:pPr indent="0" lvl="0" marL="0" rtl="0" algn="l">
              <a:spcBef>
                <a:spcPts val="0"/>
              </a:spcBef>
              <a:spcAft>
                <a:spcPts val="0"/>
              </a:spcAft>
              <a:buNone/>
            </a:pPr>
            <a:r>
              <a:t/>
            </a:r>
            <a:endParaRPr sz="1050">
              <a:solidFill>
                <a:srgbClr val="181818"/>
              </a:solidFill>
              <a:highlight>
                <a:srgbClr val="FFFFFF"/>
              </a:highlight>
              <a:latin typeface="Merriweather"/>
              <a:ea typeface="Merriweather"/>
              <a:cs typeface="Merriweather"/>
              <a:sym typeface="Merriweather"/>
            </a:endParaRPr>
          </a:p>
          <a:p>
            <a:pPr indent="0" lvl="0" marL="0" rtl="0" algn="l">
              <a:spcBef>
                <a:spcPts val="0"/>
              </a:spcBef>
              <a:spcAft>
                <a:spcPts val="0"/>
              </a:spcAft>
              <a:buNone/>
            </a:pPr>
            <a:r>
              <a:rPr lang="en" sz="1050">
                <a:solidFill>
                  <a:srgbClr val="181818"/>
                </a:solidFill>
                <a:highlight>
                  <a:srgbClr val="FFFFFF"/>
                </a:highlight>
                <a:latin typeface="Merriweather"/>
                <a:ea typeface="Merriweather"/>
                <a:cs typeface="Merriweather"/>
                <a:sym typeface="Merriweather"/>
              </a:rPr>
              <a:t>Ii. The central events of the Gospel but does not describe their significance! Important creed in 1 Corinthians 15 dated within 5 years. </a:t>
            </a:r>
            <a:endParaRPr sz="1050">
              <a:solidFill>
                <a:srgbClr val="181818"/>
              </a:solidFill>
              <a:highlight>
                <a:srgbClr val="FFFFFF"/>
              </a:highlight>
              <a:latin typeface="Merriweather"/>
              <a:ea typeface="Merriweather"/>
              <a:cs typeface="Merriweather"/>
              <a:sym typeface="Merriweathe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57d233364b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57d233364b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50">
              <a:solidFill>
                <a:srgbClr val="181818"/>
              </a:solidFill>
              <a:highlight>
                <a:srgbClr val="FFFFFF"/>
              </a:highlight>
              <a:latin typeface="Merriweather"/>
              <a:ea typeface="Merriweather"/>
              <a:cs typeface="Merriweather"/>
              <a:sym typeface="Merriweathe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C323D"/>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31029" y="1044300"/>
            <a:ext cx="4644900" cy="205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You Have Everything You Need!</a:t>
            </a:r>
            <a:endParaRPr>
              <a:solidFill>
                <a:schemeClr val="lt1"/>
              </a:solidFill>
            </a:endParaRPr>
          </a:p>
        </p:txBody>
      </p:sp>
      <p:sp>
        <p:nvSpPr>
          <p:cNvPr id="55" name="Google Shape;55;p13"/>
          <p:cNvSpPr txBox="1"/>
          <p:nvPr>
            <p:ph idx="1" type="subTitle"/>
          </p:nvPr>
        </p:nvSpPr>
        <p:spPr>
          <a:xfrm>
            <a:off x="0" y="3186800"/>
            <a:ext cx="4068600" cy="868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Campus Evangelism </a:t>
            </a:r>
            <a:endParaRPr>
              <a:solidFill>
                <a:schemeClr val="lt1"/>
              </a:solidFill>
            </a:endParaRPr>
          </a:p>
        </p:txBody>
      </p:sp>
      <p:pic>
        <p:nvPicPr>
          <p:cNvPr id="56" name="Google Shape;56;p13"/>
          <p:cNvPicPr preferRelativeResize="0"/>
          <p:nvPr/>
        </p:nvPicPr>
        <p:blipFill>
          <a:blip r:embed="rId3">
            <a:alphaModFix/>
          </a:blip>
          <a:stretch>
            <a:fillRect/>
          </a:stretch>
        </p:blipFill>
        <p:spPr>
          <a:xfrm>
            <a:off x="5723947" y="0"/>
            <a:ext cx="3463706"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sp>
        <p:nvSpPr>
          <p:cNvPr id="122" name="Google Shape;122;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God-given Toolbox</a:t>
            </a:r>
            <a:endParaRPr/>
          </a:p>
        </p:txBody>
      </p:sp>
      <p:sp>
        <p:nvSpPr>
          <p:cNvPr id="123" name="Google Shape;123;p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419100" lvl="0" marL="457200" marR="0" rtl="0" algn="l">
              <a:lnSpc>
                <a:spcPct val="115000"/>
              </a:lnSpc>
              <a:spcBef>
                <a:spcPts val="0"/>
              </a:spcBef>
              <a:spcAft>
                <a:spcPts val="0"/>
              </a:spcAft>
              <a:buSzPts val="3000"/>
              <a:buAutoNum type="arabicPeriod"/>
            </a:pPr>
            <a:r>
              <a:rPr lang="en" sz="3000"/>
              <a:t>The Gospel</a:t>
            </a:r>
            <a:endParaRPr sz="3000"/>
          </a:p>
          <a:p>
            <a:pPr indent="-381000" lvl="1" marL="914400" marR="0" rtl="0" algn="l">
              <a:lnSpc>
                <a:spcPct val="115000"/>
              </a:lnSpc>
              <a:spcBef>
                <a:spcPts val="0"/>
              </a:spcBef>
              <a:spcAft>
                <a:spcPts val="0"/>
              </a:spcAft>
              <a:buSzPts val="2400"/>
              <a:buAutoNum type="alphaLcPeriod"/>
            </a:pPr>
            <a:r>
              <a:rPr lang="en" sz="2400"/>
              <a:t>Not cutesy sayings</a:t>
            </a:r>
            <a:endParaRPr sz="2400"/>
          </a:p>
          <a:p>
            <a:pPr indent="-381000" lvl="1" marL="914400" marR="0" rtl="0" algn="l">
              <a:lnSpc>
                <a:spcPct val="115000"/>
              </a:lnSpc>
              <a:spcBef>
                <a:spcPts val="0"/>
              </a:spcBef>
              <a:spcAft>
                <a:spcPts val="0"/>
              </a:spcAft>
              <a:buSzPts val="2400"/>
              <a:buAutoNum type="alphaLcPeriod"/>
            </a:pPr>
            <a:r>
              <a:rPr lang="en" sz="2400"/>
              <a:t>Declare the “whole counsel of God” (Acts 20:27)</a:t>
            </a:r>
            <a:endParaRPr sz="2400"/>
          </a:p>
          <a:p>
            <a:pPr indent="-381000" lvl="1" marL="914400" marR="0" rtl="0" algn="l">
              <a:lnSpc>
                <a:spcPct val="115000"/>
              </a:lnSpc>
              <a:spcBef>
                <a:spcPts val="0"/>
              </a:spcBef>
              <a:spcAft>
                <a:spcPts val="0"/>
              </a:spcAft>
              <a:buSzPts val="2400"/>
              <a:buAutoNum type="alphaLcPeriod"/>
            </a:pPr>
            <a:r>
              <a:rPr lang="en" sz="2400"/>
              <a:t>Resources</a:t>
            </a:r>
            <a:endParaRPr sz="2400"/>
          </a:p>
          <a:p>
            <a:pPr indent="-368300" lvl="2" marL="1371600" marR="0" rtl="0" algn="l">
              <a:lnSpc>
                <a:spcPct val="115000"/>
              </a:lnSpc>
              <a:spcBef>
                <a:spcPts val="0"/>
              </a:spcBef>
              <a:spcAft>
                <a:spcPts val="0"/>
              </a:spcAft>
              <a:buSzPts val="2200"/>
              <a:buAutoNum type="romanLcPeriod"/>
            </a:pPr>
            <a:r>
              <a:rPr lang="en" sz="2200"/>
              <a:t>American Gospel: Christ Alone</a:t>
            </a:r>
            <a:endParaRPr sz="2200"/>
          </a:p>
          <a:p>
            <a:pPr indent="-368300" lvl="2" marL="1371600" marR="0" rtl="0" algn="l">
              <a:lnSpc>
                <a:spcPct val="115000"/>
              </a:lnSpc>
              <a:spcBef>
                <a:spcPts val="0"/>
              </a:spcBef>
              <a:spcAft>
                <a:spcPts val="0"/>
              </a:spcAft>
              <a:buSzPts val="2200"/>
              <a:buAutoNum type="romanLcPeriod"/>
            </a:pPr>
            <a:r>
              <a:rPr lang="en" sz="2200"/>
              <a:t>The Explicit Gospel by Matt Chandler</a:t>
            </a:r>
            <a:endParaRPr sz="2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
                                            <p:txEl>
                                              <p:pRg end="0" st="0"/>
                                            </p:txEl>
                                          </p:spTgt>
                                        </p:tgtEl>
                                        <p:attrNameLst>
                                          <p:attrName>style.visibility</p:attrName>
                                        </p:attrNameLst>
                                      </p:cBhvr>
                                      <p:to>
                                        <p:strVal val="visible"/>
                                      </p:to>
                                    </p:set>
                                    <p:animEffect filter="fade" transition="in">
                                      <p:cBhvr>
                                        <p:cTn dur="1000"/>
                                        <p:tgtEl>
                                          <p:spTgt spid="12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
                                            <p:txEl>
                                              <p:pRg end="1" st="1"/>
                                            </p:txEl>
                                          </p:spTgt>
                                        </p:tgtEl>
                                        <p:attrNameLst>
                                          <p:attrName>style.visibility</p:attrName>
                                        </p:attrNameLst>
                                      </p:cBhvr>
                                      <p:to>
                                        <p:strVal val="visible"/>
                                      </p:to>
                                    </p:set>
                                    <p:animEffect filter="fade" transition="in">
                                      <p:cBhvr>
                                        <p:cTn dur="1000"/>
                                        <p:tgtEl>
                                          <p:spTgt spid="12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
                                            <p:txEl>
                                              <p:pRg end="2" st="2"/>
                                            </p:txEl>
                                          </p:spTgt>
                                        </p:tgtEl>
                                        <p:attrNameLst>
                                          <p:attrName>style.visibility</p:attrName>
                                        </p:attrNameLst>
                                      </p:cBhvr>
                                      <p:to>
                                        <p:strVal val="visible"/>
                                      </p:to>
                                    </p:set>
                                    <p:animEffect filter="fade" transition="in">
                                      <p:cBhvr>
                                        <p:cTn dur="1000"/>
                                        <p:tgtEl>
                                          <p:spTgt spid="12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
                                            <p:txEl>
                                              <p:pRg end="3" st="3"/>
                                            </p:txEl>
                                          </p:spTgt>
                                        </p:tgtEl>
                                        <p:attrNameLst>
                                          <p:attrName>style.visibility</p:attrName>
                                        </p:attrNameLst>
                                      </p:cBhvr>
                                      <p:to>
                                        <p:strVal val="visible"/>
                                      </p:to>
                                    </p:set>
                                    <p:animEffect filter="fade" transition="in">
                                      <p:cBhvr>
                                        <p:cTn dur="1000"/>
                                        <p:tgtEl>
                                          <p:spTgt spid="12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
                                            <p:txEl>
                                              <p:pRg end="4" st="4"/>
                                            </p:txEl>
                                          </p:spTgt>
                                        </p:tgtEl>
                                        <p:attrNameLst>
                                          <p:attrName>style.visibility</p:attrName>
                                        </p:attrNameLst>
                                      </p:cBhvr>
                                      <p:to>
                                        <p:strVal val="visible"/>
                                      </p:to>
                                    </p:set>
                                    <p:animEffect filter="fade" transition="in">
                                      <p:cBhvr>
                                        <p:cTn dur="1000"/>
                                        <p:tgtEl>
                                          <p:spTgt spid="12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
                                            <p:txEl>
                                              <p:pRg end="5" st="5"/>
                                            </p:txEl>
                                          </p:spTgt>
                                        </p:tgtEl>
                                        <p:attrNameLst>
                                          <p:attrName>style.visibility</p:attrName>
                                        </p:attrNameLst>
                                      </p:cBhvr>
                                      <p:to>
                                        <p:strVal val="visible"/>
                                      </p:to>
                                    </p:set>
                                    <p:animEffect filter="fade" transition="in">
                                      <p:cBhvr>
                                        <p:cTn dur="1000"/>
                                        <p:tgtEl>
                                          <p:spTgt spid="123">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God-given Toolbox</a:t>
            </a:r>
            <a:endParaRPr/>
          </a:p>
        </p:txBody>
      </p:sp>
      <p:sp>
        <p:nvSpPr>
          <p:cNvPr id="129" name="Google Shape;129;p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419100" lvl="0" marL="457200" marR="0" rtl="0" algn="l">
              <a:lnSpc>
                <a:spcPct val="115000"/>
              </a:lnSpc>
              <a:spcBef>
                <a:spcPts val="0"/>
              </a:spcBef>
              <a:spcAft>
                <a:spcPts val="0"/>
              </a:spcAft>
              <a:buSzPts val="3000"/>
              <a:buAutoNum type="arabicPeriod"/>
            </a:pPr>
            <a:r>
              <a:rPr lang="en" sz="3000"/>
              <a:t>The Gospel</a:t>
            </a:r>
            <a:endParaRPr sz="3000"/>
          </a:p>
          <a:p>
            <a:pPr indent="-419100" lvl="0" marL="457200" marR="0" rtl="0" algn="l">
              <a:lnSpc>
                <a:spcPct val="115000"/>
              </a:lnSpc>
              <a:spcBef>
                <a:spcPts val="0"/>
              </a:spcBef>
              <a:spcAft>
                <a:spcPts val="0"/>
              </a:spcAft>
              <a:buSzPts val="3000"/>
              <a:buAutoNum type="arabicPeriod"/>
            </a:pPr>
            <a:r>
              <a:rPr lang="en" sz="3000"/>
              <a:t>Your experiences</a:t>
            </a:r>
            <a:endParaRPr sz="3000"/>
          </a:p>
          <a:p>
            <a:pPr indent="-419100" lvl="0" marL="457200" marR="0" rtl="0" algn="l">
              <a:lnSpc>
                <a:spcPct val="115000"/>
              </a:lnSpc>
              <a:spcBef>
                <a:spcPts val="0"/>
              </a:spcBef>
              <a:spcAft>
                <a:spcPts val="0"/>
              </a:spcAft>
              <a:buSzPts val="3000"/>
              <a:buAutoNum type="arabicPeriod"/>
            </a:pPr>
            <a:r>
              <a:rPr lang="en" sz="3000"/>
              <a:t>Your personality</a:t>
            </a:r>
            <a:endParaRPr sz="3000"/>
          </a:p>
          <a:p>
            <a:pPr indent="-381000" lvl="1" marL="914400" marR="0" rtl="0" algn="l">
              <a:lnSpc>
                <a:spcPct val="115000"/>
              </a:lnSpc>
              <a:spcBef>
                <a:spcPts val="0"/>
              </a:spcBef>
              <a:spcAft>
                <a:spcPts val="0"/>
              </a:spcAft>
              <a:buSzPts val="2400"/>
              <a:buAutoNum type="alphaLcPeriod"/>
            </a:pPr>
            <a:r>
              <a:rPr lang="en" sz="2400"/>
              <a:t>A tool, not an excuse</a:t>
            </a:r>
            <a:endParaRPr sz="2400"/>
          </a:p>
          <a:p>
            <a:pPr indent="-381000" lvl="1" marL="914400" marR="0" rtl="0" algn="l">
              <a:lnSpc>
                <a:spcPct val="115000"/>
              </a:lnSpc>
              <a:spcBef>
                <a:spcPts val="0"/>
              </a:spcBef>
              <a:spcAft>
                <a:spcPts val="0"/>
              </a:spcAft>
              <a:buSzPts val="2400"/>
              <a:buAutoNum type="alphaLcPeriod"/>
            </a:pPr>
            <a:r>
              <a:rPr lang="en" sz="2400"/>
              <a:t>Shaped through obedience</a:t>
            </a:r>
            <a:endParaRPr sz="3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xEl>
                                              <p:pRg end="0" st="0"/>
                                            </p:txEl>
                                          </p:spTgt>
                                        </p:tgtEl>
                                        <p:attrNameLst>
                                          <p:attrName>style.visibility</p:attrName>
                                        </p:attrNameLst>
                                      </p:cBhvr>
                                      <p:to>
                                        <p:strVal val="visible"/>
                                      </p:to>
                                    </p:set>
                                    <p:animEffect filter="fade" transition="in">
                                      <p:cBhvr>
                                        <p:cTn dur="1000"/>
                                        <p:tgtEl>
                                          <p:spTgt spid="12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xEl>
                                              <p:pRg end="1" st="1"/>
                                            </p:txEl>
                                          </p:spTgt>
                                        </p:tgtEl>
                                        <p:attrNameLst>
                                          <p:attrName>style.visibility</p:attrName>
                                        </p:attrNameLst>
                                      </p:cBhvr>
                                      <p:to>
                                        <p:strVal val="visible"/>
                                      </p:to>
                                    </p:set>
                                    <p:animEffect filter="fade" transition="in">
                                      <p:cBhvr>
                                        <p:cTn dur="1000"/>
                                        <p:tgtEl>
                                          <p:spTgt spid="12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xEl>
                                              <p:pRg end="2" st="2"/>
                                            </p:txEl>
                                          </p:spTgt>
                                        </p:tgtEl>
                                        <p:attrNameLst>
                                          <p:attrName>style.visibility</p:attrName>
                                        </p:attrNameLst>
                                      </p:cBhvr>
                                      <p:to>
                                        <p:strVal val="visible"/>
                                      </p:to>
                                    </p:set>
                                    <p:animEffect filter="fade" transition="in">
                                      <p:cBhvr>
                                        <p:cTn dur="1000"/>
                                        <p:tgtEl>
                                          <p:spTgt spid="12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xEl>
                                              <p:pRg end="3" st="3"/>
                                            </p:txEl>
                                          </p:spTgt>
                                        </p:tgtEl>
                                        <p:attrNameLst>
                                          <p:attrName>style.visibility</p:attrName>
                                        </p:attrNameLst>
                                      </p:cBhvr>
                                      <p:to>
                                        <p:strVal val="visible"/>
                                      </p:to>
                                    </p:set>
                                    <p:animEffect filter="fade" transition="in">
                                      <p:cBhvr>
                                        <p:cTn dur="1000"/>
                                        <p:tgtEl>
                                          <p:spTgt spid="12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xEl>
                                              <p:pRg end="4" st="4"/>
                                            </p:txEl>
                                          </p:spTgt>
                                        </p:tgtEl>
                                        <p:attrNameLst>
                                          <p:attrName>style.visibility</p:attrName>
                                        </p:attrNameLst>
                                      </p:cBhvr>
                                      <p:to>
                                        <p:strVal val="visible"/>
                                      </p:to>
                                    </p:set>
                                    <p:animEffect filter="fade" transition="in">
                                      <p:cBhvr>
                                        <p:cTn dur="1000"/>
                                        <p:tgtEl>
                                          <p:spTgt spid="129">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God-given Toolbox</a:t>
            </a:r>
            <a:endParaRPr/>
          </a:p>
        </p:txBody>
      </p:sp>
      <p:sp>
        <p:nvSpPr>
          <p:cNvPr id="135" name="Google Shape;135;p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419100" lvl="0" marL="457200" marR="0" rtl="0" algn="l">
              <a:lnSpc>
                <a:spcPct val="115000"/>
              </a:lnSpc>
              <a:spcBef>
                <a:spcPts val="0"/>
              </a:spcBef>
              <a:spcAft>
                <a:spcPts val="0"/>
              </a:spcAft>
              <a:buSzPts val="3000"/>
              <a:buAutoNum type="arabicPeriod" startAt="4"/>
            </a:pPr>
            <a:r>
              <a:rPr lang="en" sz="3000"/>
              <a:t>Spiritual gifts</a:t>
            </a:r>
            <a:endParaRPr sz="3000"/>
          </a:p>
          <a:p>
            <a:pPr indent="-342900" lvl="1" marL="914400" marR="0" rtl="0" algn="l">
              <a:lnSpc>
                <a:spcPct val="115000"/>
              </a:lnSpc>
              <a:spcBef>
                <a:spcPts val="0"/>
              </a:spcBef>
              <a:spcAft>
                <a:spcPts val="0"/>
              </a:spcAft>
              <a:buSzPts val="1800"/>
              <a:buAutoNum type="alphaLcPeriod"/>
            </a:pPr>
            <a:r>
              <a:rPr lang="en" sz="1800"/>
              <a:t>Evangelism is not a spiritual gift</a:t>
            </a:r>
            <a:endParaRPr sz="1800"/>
          </a:p>
          <a:p>
            <a:pPr indent="-419100" lvl="0" marL="457200" marR="0" rtl="0" algn="l">
              <a:lnSpc>
                <a:spcPct val="115000"/>
              </a:lnSpc>
              <a:spcBef>
                <a:spcPts val="0"/>
              </a:spcBef>
              <a:spcAft>
                <a:spcPts val="0"/>
              </a:spcAft>
              <a:buSzPts val="3000"/>
              <a:buAutoNum type="arabicPeriod" startAt="4"/>
            </a:pPr>
            <a:r>
              <a:rPr lang="en" sz="3000"/>
              <a:t>Passion and persuasion</a:t>
            </a:r>
            <a:endParaRPr sz="3000"/>
          </a:p>
          <a:p>
            <a:pPr indent="-342900" lvl="1" marL="914400" rtl="0" algn="l">
              <a:spcBef>
                <a:spcPts val="0"/>
              </a:spcBef>
              <a:spcAft>
                <a:spcPts val="0"/>
              </a:spcAft>
              <a:buSzPts val="1800"/>
              <a:buAutoNum type="alphaLcPeriod"/>
            </a:pPr>
            <a:r>
              <a:rPr lang="en" sz="1800"/>
              <a:t>2 Corinthians 5:18-20</a:t>
            </a:r>
            <a:endParaRPr sz="1800">
              <a:highlight>
                <a:srgbClr val="FFFFFF"/>
              </a:highlight>
            </a:endParaRPr>
          </a:p>
          <a:p>
            <a:pPr indent="-342900" lvl="1" marL="914400" rtl="0" algn="l">
              <a:spcBef>
                <a:spcPts val="0"/>
              </a:spcBef>
              <a:spcAft>
                <a:spcPts val="0"/>
              </a:spcAft>
              <a:buSzPts val="1800"/>
              <a:buAutoNum type="alphaLcPeriod"/>
            </a:pPr>
            <a:r>
              <a:rPr lang="en" sz="1800">
                <a:highlight>
                  <a:srgbClr val="FFFFFF"/>
                </a:highlight>
              </a:rPr>
              <a:t>“Have you no wish for others to be saved? Then you're not saved yourself, be sure of that!” - Charles Spurgeon </a:t>
            </a:r>
            <a:endParaRPr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xEl>
                                              <p:pRg end="0" st="0"/>
                                            </p:txEl>
                                          </p:spTgt>
                                        </p:tgtEl>
                                        <p:attrNameLst>
                                          <p:attrName>style.visibility</p:attrName>
                                        </p:attrNameLst>
                                      </p:cBhvr>
                                      <p:to>
                                        <p:strVal val="visible"/>
                                      </p:to>
                                    </p:set>
                                    <p:animEffect filter="fade" transition="in">
                                      <p:cBhvr>
                                        <p:cTn dur="1000"/>
                                        <p:tgtEl>
                                          <p:spTgt spid="13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xEl>
                                              <p:pRg end="1" st="1"/>
                                            </p:txEl>
                                          </p:spTgt>
                                        </p:tgtEl>
                                        <p:attrNameLst>
                                          <p:attrName>style.visibility</p:attrName>
                                        </p:attrNameLst>
                                      </p:cBhvr>
                                      <p:to>
                                        <p:strVal val="visible"/>
                                      </p:to>
                                    </p:set>
                                    <p:animEffect filter="fade" transition="in">
                                      <p:cBhvr>
                                        <p:cTn dur="1000"/>
                                        <p:tgtEl>
                                          <p:spTgt spid="13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xEl>
                                              <p:pRg end="2" st="2"/>
                                            </p:txEl>
                                          </p:spTgt>
                                        </p:tgtEl>
                                        <p:attrNameLst>
                                          <p:attrName>style.visibility</p:attrName>
                                        </p:attrNameLst>
                                      </p:cBhvr>
                                      <p:to>
                                        <p:strVal val="visible"/>
                                      </p:to>
                                    </p:set>
                                    <p:animEffect filter="fade" transition="in">
                                      <p:cBhvr>
                                        <p:cTn dur="1000"/>
                                        <p:tgtEl>
                                          <p:spTgt spid="13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xEl>
                                              <p:pRg end="3" st="3"/>
                                            </p:txEl>
                                          </p:spTgt>
                                        </p:tgtEl>
                                        <p:attrNameLst>
                                          <p:attrName>style.visibility</p:attrName>
                                        </p:attrNameLst>
                                      </p:cBhvr>
                                      <p:to>
                                        <p:strVal val="visible"/>
                                      </p:to>
                                    </p:set>
                                    <p:animEffect filter="fade" transition="in">
                                      <p:cBhvr>
                                        <p:cTn dur="1000"/>
                                        <p:tgtEl>
                                          <p:spTgt spid="13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xEl>
                                              <p:pRg end="4" st="4"/>
                                            </p:txEl>
                                          </p:spTgt>
                                        </p:tgtEl>
                                        <p:attrNameLst>
                                          <p:attrName>style.visibility</p:attrName>
                                        </p:attrNameLst>
                                      </p:cBhvr>
                                      <p:to>
                                        <p:strVal val="visible"/>
                                      </p:to>
                                    </p:set>
                                    <p:animEffect filter="fade" transition="in">
                                      <p:cBhvr>
                                        <p:cTn dur="1000"/>
                                        <p:tgtEl>
                                          <p:spTgt spid="13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Truth with love</a:t>
            </a:r>
            <a:endParaRPr/>
          </a:p>
        </p:txBody>
      </p:sp>
      <p:sp>
        <p:nvSpPr>
          <p:cNvPr id="141" name="Google Shape;141;p25"/>
          <p:cNvSpPr txBox="1"/>
          <p:nvPr>
            <p:ph idx="1" type="body"/>
          </p:nvPr>
        </p:nvSpPr>
        <p:spPr>
          <a:xfrm>
            <a:off x="311700" y="1017725"/>
            <a:ext cx="8520600" cy="3416400"/>
          </a:xfrm>
          <a:prstGeom prst="rect">
            <a:avLst/>
          </a:prstGeom>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rgbClr val="000000"/>
              </a:buClr>
              <a:buSzPts val="1400"/>
              <a:buChar char="●"/>
            </a:pPr>
            <a:r>
              <a:rPr lang="en" sz="1400">
                <a:solidFill>
                  <a:srgbClr val="000000"/>
                </a:solidFill>
                <a:latin typeface="Merriweather"/>
                <a:ea typeface="Merriweather"/>
                <a:cs typeface="Merriweather"/>
                <a:sym typeface="Merriweather"/>
              </a:rPr>
              <a:t>What is truth with love and how does it relate?</a:t>
            </a:r>
            <a:endParaRPr sz="1400">
              <a:solidFill>
                <a:srgbClr val="000000"/>
              </a:solidFill>
              <a:latin typeface="Merriweather"/>
              <a:ea typeface="Merriweather"/>
              <a:cs typeface="Merriweather"/>
              <a:sym typeface="Merriweather"/>
            </a:endParaRPr>
          </a:p>
          <a:p>
            <a:pPr indent="-317500" lvl="1" marL="914400" rtl="0" algn="l">
              <a:lnSpc>
                <a:spcPct val="150000"/>
              </a:lnSpc>
              <a:spcBef>
                <a:spcPts val="0"/>
              </a:spcBef>
              <a:spcAft>
                <a:spcPts val="0"/>
              </a:spcAft>
              <a:buClr>
                <a:srgbClr val="000000"/>
              </a:buClr>
              <a:buSzPts val="1400"/>
              <a:buChar char="○"/>
            </a:pPr>
            <a:r>
              <a:rPr lang="en" sz="1400">
                <a:solidFill>
                  <a:srgbClr val="000000"/>
                </a:solidFill>
              </a:rPr>
              <a:t>“Truth without love is brutality, and love without truth is hypocrisy.”</a:t>
            </a:r>
            <a:r>
              <a:rPr lang="en" sz="1400">
                <a:solidFill>
                  <a:srgbClr val="000000"/>
                </a:solidFill>
                <a:highlight>
                  <a:schemeClr val="lt1"/>
                </a:highlight>
              </a:rPr>
              <a:t>― Warren Wiersbe</a:t>
            </a:r>
            <a:endParaRPr>
              <a:solidFill>
                <a:srgbClr val="000000"/>
              </a:solidFill>
            </a:endParaRPr>
          </a:p>
          <a:p>
            <a:pPr indent="-317500" lvl="0" marL="457200" rtl="0" algn="l">
              <a:spcBef>
                <a:spcPts val="0"/>
              </a:spcBef>
              <a:spcAft>
                <a:spcPts val="0"/>
              </a:spcAft>
              <a:buClr>
                <a:srgbClr val="000000"/>
              </a:buClr>
              <a:buSzPts val="1400"/>
              <a:buChar char="●"/>
            </a:pPr>
            <a:r>
              <a:rPr lang="en" sz="1400">
                <a:solidFill>
                  <a:srgbClr val="000000"/>
                </a:solidFill>
              </a:rPr>
              <a:t>What do we understand love to be?</a:t>
            </a:r>
            <a:endParaRPr sz="1400">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“Beloved, let us love one another, for love is from God, and whoever loves has been born of God and knows God. Anyone who does not love does not know God, because God is love..”</a:t>
            </a:r>
            <a:r>
              <a:rPr lang="en">
                <a:solidFill>
                  <a:schemeClr val="dk1"/>
                </a:solidFill>
              </a:rPr>
              <a:t>1 John 4:7-8</a:t>
            </a:r>
            <a:endParaRPr>
              <a:solidFill>
                <a:srgbClr val="000000"/>
              </a:solidFill>
            </a:endParaRPr>
          </a:p>
          <a:p>
            <a:pPr indent="-317500" lvl="0" marL="457200" rtl="0" algn="l">
              <a:spcBef>
                <a:spcPts val="0"/>
              </a:spcBef>
              <a:spcAft>
                <a:spcPts val="0"/>
              </a:spcAft>
              <a:buClr>
                <a:srgbClr val="000000"/>
              </a:buClr>
              <a:buSzPts val="1400"/>
              <a:buChar char="●"/>
            </a:pPr>
            <a:r>
              <a:rPr lang="en" sz="1400">
                <a:solidFill>
                  <a:srgbClr val="000000"/>
                </a:solidFill>
              </a:rPr>
              <a:t>Who are we called to love?</a:t>
            </a:r>
            <a:endParaRPr sz="1400">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"On hearing this, Jesus told them, "it is not the healthy who need a doctor, but the sick. I have not come to call the righteous, but sinners.” Mark 2:17</a:t>
            </a:r>
            <a:endParaRPr sz="1400">
              <a:solidFill>
                <a:srgbClr val="000000"/>
              </a:solidFill>
            </a:endParaRPr>
          </a:p>
          <a:p>
            <a:pPr indent="-317500" lvl="0" marL="457200" rtl="0" algn="l">
              <a:spcBef>
                <a:spcPts val="0"/>
              </a:spcBef>
              <a:spcAft>
                <a:spcPts val="0"/>
              </a:spcAft>
              <a:buClr>
                <a:srgbClr val="000000"/>
              </a:buClr>
              <a:buSzPts val="1400"/>
              <a:buChar char="●"/>
            </a:pPr>
            <a:r>
              <a:rPr lang="en" sz="1400">
                <a:solidFill>
                  <a:srgbClr val="000000"/>
                </a:solidFill>
              </a:rPr>
              <a:t>What does this mean?</a:t>
            </a:r>
            <a:endParaRPr sz="1400">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We’re called to love Everyone</a:t>
            </a:r>
            <a:endParaRPr>
              <a:solidFill>
                <a:srgbClr val="000000"/>
              </a:solidFill>
            </a:endParaRPr>
          </a:p>
          <a:p>
            <a:pPr indent="-317500" lvl="0" marL="457200" rtl="0" algn="l">
              <a:spcBef>
                <a:spcPts val="0"/>
              </a:spcBef>
              <a:spcAft>
                <a:spcPts val="0"/>
              </a:spcAft>
              <a:buClr>
                <a:srgbClr val="000000"/>
              </a:buClr>
              <a:buSzPts val="1400"/>
              <a:buChar char="●"/>
            </a:pPr>
            <a:r>
              <a:rPr lang="en" sz="1400">
                <a:solidFill>
                  <a:srgbClr val="000000"/>
                </a:solidFill>
              </a:rPr>
              <a:t>What does truth without Love look like?</a:t>
            </a:r>
            <a:endParaRPr sz="1400">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“Don’t be a gardening tool” - Jed</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 “Hell is gonna be the best party ever” - Crowd of Jed</a:t>
            </a:r>
            <a:endParaRPr>
              <a:solidFill>
                <a:srgbClr val="000000"/>
              </a:solidFill>
            </a:endParaRPr>
          </a:p>
          <a:p>
            <a:pPr indent="0" lvl="0" marL="457200" marR="0" rtl="0" algn="l">
              <a:lnSpc>
                <a:spcPct val="115000"/>
              </a:lnSpc>
              <a:spcBef>
                <a:spcPts val="1600"/>
              </a:spcBef>
              <a:spcAft>
                <a:spcPts val="0"/>
              </a:spcAft>
              <a:buNone/>
            </a:pPr>
            <a:r>
              <a:t/>
            </a:r>
            <a:endParaRPr/>
          </a:p>
          <a:p>
            <a:pPr indent="0" lvl="0" marL="457200" rtl="0" algn="l">
              <a:spcBef>
                <a:spcPts val="1600"/>
              </a:spcBef>
              <a:spcAft>
                <a:spcPts val="0"/>
              </a:spcAft>
              <a:buNone/>
            </a:pPr>
            <a:r>
              <a:t/>
            </a:r>
            <a:endParaRPr/>
          </a:p>
          <a:p>
            <a:pPr indent="0" lvl="0" marL="0" rtl="0" algn="l">
              <a:spcBef>
                <a:spcPts val="1600"/>
              </a:spcBef>
              <a:spcAft>
                <a:spcPts val="1600"/>
              </a:spcAft>
              <a:buNone/>
            </a:pPr>
            <a:r>
              <a:t/>
            </a:r>
            <a:endParaRPr sz="1400"/>
          </a:p>
        </p:txBody>
      </p:sp>
      <p:pic>
        <p:nvPicPr>
          <p:cNvPr id="142" name="Google Shape;142;p25"/>
          <p:cNvPicPr preferRelativeResize="0"/>
          <p:nvPr/>
        </p:nvPicPr>
        <p:blipFill>
          <a:blip r:embed="rId3">
            <a:alphaModFix/>
          </a:blip>
          <a:stretch>
            <a:fillRect/>
          </a:stretch>
        </p:blipFill>
        <p:spPr>
          <a:xfrm>
            <a:off x="6543224" y="3192925"/>
            <a:ext cx="2600774" cy="1950574"/>
          </a:xfrm>
          <a:prstGeom prst="rect">
            <a:avLst/>
          </a:prstGeom>
          <a:noFill/>
          <a:ln>
            <a:noFill/>
          </a:ln>
        </p:spPr>
      </p:pic>
      <p:pic>
        <p:nvPicPr>
          <p:cNvPr id="143" name="Google Shape;143;p25"/>
          <p:cNvPicPr preferRelativeResize="0"/>
          <p:nvPr/>
        </p:nvPicPr>
        <p:blipFill rotWithShape="1">
          <a:blip r:embed="rId4">
            <a:alphaModFix/>
          </a:blip>
          <a:srcRect b="4069" l="0" r="0" t="-4070"/>
          <a:stretch/>
        </p:blipFill>
        <p:spPr>
          <a:xfrm>
            <a:off x="25150" y="-150025"/>
            <a:ext cx="9093700" cy="5293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1000"/>
                                        <p:tgtEl>
                                          <p:spTgt spid="1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43"/>
                                        </p:tgtEl>
                                      </p:cBhvr>
                                    </p:animEffect>
                                    <p:set>
                                      <p:cBhvr>
                                        <p:cTn dur="1" fill="hold">
                                          <p:stCondLst>
                                            <p:cond delay="1000"/>
                                          </p:stCondLst>
                                        </p:cTn>
                                        <p:tgtEl>
                                          <p:spTgt spid="14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xEl>
                                              <p:pRg end="0" st="0"/>
                                            </p:txEl>
                                          </p:spTgt>
                                        </p:tgtEl>
                                        <p:attrNameLst>
                                          <p:attrName>style.visibility</p:attrName>
                                        </p:attrNameLst>
                                      </p:cBhvr>
                                      <p:to>
                                        <p:strVal val="visible"/>
                                      </p:to>
                                    </p:set>
                                    <p:animEffect filter="fade" transition="in">
                                      <p:cBhvr>
                                        <p:cTn dur="1000"/>
                                        <p:tgtEl>
                                          <p:spTgt spid="14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xEl>
                                              <p:pRg end="1" st="1"/>
                                            </p:txEl>
                                          </p:spTgt>
                                        </p:tgtEl>
                                        <p:attrNameLst>
                                          <p:attrName>style.visibility</p:attrName>
                                        </p:attrNameLst>
                                      </p:cBhvr>
                                      <p:to>
                                        <p:strVal val="visible"/>
                                      </p:to>
                                    </p:set>
                                    <p:animEffect filter="fade" transition="in">
                                      <p:cBhvr>
                                        <p:cTn dur="1000"/>
                                        <p:tgtEl>
                                          <p:spTgt spid="14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xEl>
                                              <p:pRg end="2" st="2"/>
                                            </p:txEl>
                                          </p:spTgt>
                                        </p:tgtEl>
                                        <p:attrNameLst>
                                          <p:attrName>style.visibility</p:attrName>
                                        </p:attrNameLst>
                                      </p:cBhvr>
                                      <p:to>
                                        <p:strVal val="visible"/>
                                      </p:to>
                                    </p:set>
                                    <p:animEffect filter="fade" transition="in">
                                      <p:cBhvr>
                                        <p:cTn dur="1000"/>
                                        <p:tgtEl>
                                          <p:spTgt spid="14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xEl>
                                              <p:pRg end="3" st="3"/>
                                            </p:txEl>
                                          </p:spTgt>
                                        </p:tgtEl>
                                        <p:attrNameLst>
                                          <p:attrName>style.visibility</p:attrName>
                                        </p:attrNameLst>
                                      </p:cBhvr>
                                      <p:to>
                                        <p:strVal val="visible"/>
                                      </p:to>
                                    </p:set>
                                    <p:animEffect filter="fade" transition="in">
                                      <p:cBhvr>
                                        <p:cTn dur="1000"/>
                                        <p:tgtEl>
                                          <p:spTgt spid="14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xEl>
                                              <p:pRg end="4" st="4"/>
                                            </p:txEl>
                                          </p:spTgt>
                                        </p:tgtEl>
                                        <p:attrNameLst>
                                          <p:attrName>style.visibility</p:attrName>
                                        </p:attrNameLst>
                                      </p:cBhvr>
                                      <p:to>
                                        <p:strVal val="visible"/>
                                      </p:to>
                                    </p:set>
                                    <p:animEffect filter="fade" transition="in">
                                      <p:cBhvr>
                                        <p:cTn dur="1000"/>
                                        <p:tgtEl>
                                          <p:spTgt spid="14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xEl>
                                              <p:pRg end="5" st="5"/>
                                            </p:txEl>
                                          </p:spTgt>
                                        </p:tgtEl>
                                        <p:attrNameLst>
                                          <p:attrName>style.visibility</p:attrName>
                                        </p:attrNameLst>
                                      </p:cBhvr>
                                      <p:to>
                                        <p:strVal val="visible"/>
                                      </p:to>
                                    </p:set>
                                    <p:animEffect filter="fade" transition="in">
                                      <p:cBhvr>
                                        <p:cTn dur="1000"/>
                                        <p:tgtEl>
                                          <p:spTgt spid="14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xEl>
                                              <p:pRg end="6" st="6"/>
                                            </p:txEl>
                                          </p:spTgt>
                                        </p:tgtEl>
                                        <p:attrNameLst>
                                          <p:attrName>style.visibility</p:attrName>
                                        </p:attrNameLst>
                                      </p:cBhvr>
                                      <p:to>
                                        <p:strVal val="visible"/>
                                      </p:to>
                                    </p:set>
                                    <p:animEffect filter="fade" transition="in">
                                      <p:cBhvr>
                                        <p:cTn dur="1000"/>
                                        <p:tgtEl>
                                          <p:spTgt spid="14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xEl>
                                              <p:pRg end="7" st="7"/>
                                            </p:txEl>
                                          </p:spTgt>
                                        </p:tgtEl>
                                        <p:attrNameLst>
                                          <p:attrName>style.visibility</p:attrName>
                                        </p:attrNameLst>
                                      </p:cBhvr>
                                      <p:to>
                                        <p:strVal val="visible"/>
                                      </p:to>
                                    </p:set>
                                    <p:animEffect filter="fade" transition="in">
                                      <p:cBhvr>
                                        <p:cTn dur="1000"/>
                                        <p:tgtEl>
                                          <p:spTgt spid="141">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xEl>
                                              <p:pRg end="8" st="8"/>
                                            </p:txEl>
                                          </p:spTgt>
                                        </p:tgtEl>
                                        <p:attrNameLst>
                                          <p:attrName>style.visibility</p:attrName>
                                        </p:attrNameLst>
                                      </p:cBhvr>
                                      <p:to>
                                        <p:strVal val="visible"/>
                                      </p:to>
                                    </p:set>
                                    <p:animEffect filter="fade" transition="in">
                                      <p:cBhvr>
                                        <p:cTn dur="1000"/>
                                        <p:tgtEl>
                                          <p:spTgt spid="141">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xEl>
                                              <p:pRg end="9" st="9"/>
                                            </p:txEl>
                                          </p:spTgt>
                                        </p:tgtEl>
                                        <p:attrNameLst>
                                          <p:attrName>style.visibility</p:attrName>
                                        </p:attrNameLst>
                                      </p:cBhvr>
                                      <p:to>
                                        <p:strVal val="visible"/>
                                      </p:to>
                                    </p:set>
                                    <p:animEffect filter="fade" transition="in">
                                      <p:cBhvr>
                                        <p:cTn dur="1000"/>
                                        <p:tgtEl>
                                          <p:spTgt spid="141">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xEl>
                                              <p:pRg end="10" st="10"/>
                                            </p:txEl>
                                          </p:spTgt>
                                        </p:tgtEl>
                                        <p:attrNameLst>
                                          <p:attrName>style.visibility</p:attrName>
                                        </p:attrNameLst>
                                      </p:cBhvr>
                                      <p:to>
                                        <p:strVal val="visible"/>
                                      </p:to>
                                    </p:set>
                                    <p:animEffect filter="fade" transition="in">
                                      <p:cBhvr>
                                        <p:cTn dur="1000"/>
                                        <p:tgtEl>
                                          <p:spTgt spid="141">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xEl>
                                              <p:pRg end="11" st="11"/>
                                            </p:txEl>
                                          </p:spTgt>
                                        </p:tgtEl>
                                        <p:attrNameLst>
                                          <p:attrName>style.visibility</p:attrName>
                                        </p:attrNameLst>
                                      </p:cBhvr>
                                      <p:to>
                                        <p:strVal val="visible"/>
                                      </p:to>
                                    </p:set>
                                    <p:animEffect filter="fade" transition="in">
                                      <p:cBhvr>
                                        <p:cTn dur="1000"/>
                                        <p:tgtEl>
                                          <p:spTgt spid="141">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xEl>
                                              <p:pRg end="12" st="12"/>
                                            </p:txEl>
                                          </p:spTgt>
                                        </p:tgtEl>
                                        <p:attrNameLst>
                                          <p:attrName>style.visibility</p:attrName>
                                        </p:attrNameLst>
                                      </p:cBhvr>
                                      <p:to>
                                        <p:strVal val="visible"/>
                                      </p:to>
                                    </p:set>
                                    <p:animEffect filter="fade" transition="in">
                                      <p:cBhvr>
                                        <p:cTn dur="1000"/>
                                        <p:tgtEl>
                                          <p:spTgt spid="141">
                                            <p:txEl>
                                              <p:pRg end="12" st="1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xEl>
                                              <p:pRg end="13" st="13"/>
                                            </p:txEl>
                                          </p:spTgt>
                                        </p:tgtEl>
                                        <p:attrNameLst>
                                          <p:attrName>style.visibility</p:attrName>
                                        </p:attrNameLst>
                                      </p:cBhvr>
                                      <p:to>
                                        <p:strVal val="visible"/>
                                      </p:to>
                                    </p:set>
                                    <p:animEffect filter="fade" transition="in">
                                      <p:cBhvr>
                                        <p:cTn dur="1000"/>
                                        <p:tgtEl>
                                          <p:spTgt spid="141">
                                            <p:txEl>
                                              <p:pRg end="13" st="1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C323D"/>
        </a:solidFill>
      </p:bgPr>
    </p:bg>
    <p:spTree>
      <p:nvGrpSpPr>
        <p:cNvPr id="147" name="Shape 147"/>
        <p:cNvGrpSpPr/>
        <p:nvPr/>
      </p:nvGrpSpPr>
      <p:grpSpPr>
        <a:xfrm>
          <a:off x="0" y="0"/>
          <a:ext cx="0" cy="0"/>
          <a:chOff x="0" y="0"/>
          <a:chExt cx="0" cy="0"/>
        </a:xfrm>
      </p:grpSpPr>
      <p:sp>
        <p:nvSpPr>
          <p:cNvPr id="148" name="Google Shape;148;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Overtime all the time</a:t>
            </a:r>
            <a:endParaRPr>
              <a:solidFill>
                <a:schemeClr val="lt1"/>
              </a:solidFill>
            </a:endParaRPr>
          </a:p>
        </p:txBody>
      </p:sp>
      <p:sp>
        <p:nvSpPr>
          <p:cNvPr id="149" name="Google Shape;149;p26"/>
          <p:cNvSpPr txBox="1"/>
          <p:nvPr>
            <p:ph idx="1" type="body"/>
          </p:nvPr>
        </p:nvSpPr>
        <p:spPr>
          <a:xfrm>
            <a:off x="311700" y="1152475"/>
            <a:ext cx="8520600" cy="37665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lt1"/>
              </a:buClr>
              <a:buSzPts val="1800"/>
              <a:buChar char="●"/>
            </a:pPr>
            <a:r>
              <a:rPr lang="en">
                <a:solidFill>
                  <a:schemeClr val="lt1"/>
                </a:solidFill>
              </a:rPr>
              <a:t>Not just a one time thing</a:t>
            </a:r>
            <a:endParaRPr>
              <a:solidFill>
                <a:schemeClr val="lt1"/>
              </a:solidFill>
            </a:endParaRPr>
          </a:p>
          <a:p>
            <a:pPr indent="-317500" lvl="1" marL="914400" rtl="0" algn="l">
              <a:lnSpc>
                <a:spcPct val="100000"/>
              </a:lnSpc>
              <a:spcBef>
                <a:spcPts val="0"/>
              </a:spcBef>
              <a:spcAft>
                <a:spcPts val="0"/>
              </a:spcAft>
              <a:buClr>
                <a:schemeClr val="lt1"/>
              </a:buClr>
              <a:buSzPts val="1400"/>
              <a:buChar char="○"/>
            </a:pPr>
            <a:r>
              <a:rPr lang="en">
                <a:solidFill>
                  <a:schemeClr val="lt1"/>
                </a:solidFill>
              </a:rPr>
              <a:t>Matthew 28:19</a:t>
            </a:r>
            <a:endParaRPr>
              <a:solidFill>
                <a:schemeClr val="lt1"/>
              </a:solidFill>
            </a:endParaRPr>
          </a:p>
          <a:p>
            <a:pPr indent="-342900" lvl="0" marL="457200" rtl="0" algn="l">
              <a:lnSpc>
                <a:spcPct val="100000"/>
              </a:lnSpc>
              <a:spcBef>
                <a:spcPts val="0"/>
              </a:spcBef>
              <a:spcAft>
                <a:spcPts val="0"/>
              </a:spcAft>
              <a:buClr>
                <a:schemeClr val="lt1"/>
              </a:buClr>
              <a:buSzPts val="1800"/>
              <a:buChar char="●"/>
            </a:pPr>
            <a:r>
              <a:rPr lang="en">
                <a:solidFill>
                  <a:schemeClr val="lt1"/>
                </a:solidFill>
              </a:rPr>
              <a:t>It’s how you live, not something you do </a:t>
            </a:r>
            <a:endParaRPr>
              <a:solidFill>
                <a:schemeClr val="lt1"/>
              </a:solidFill>
            </a:endParaRPr>
          </a:p>
          <a:p>
            <a:pPr indent="-317500" lvl="1" marL="914400" rtl="0" algn="l">
              <a:lnSpc>
                <a:spcPct val="100000"/>
              </a:lnSpc>
              <a:spcBef>
                <a:spcPts val="0"/>
              </a:spcBef>
              <a:spcAft>
                <a:spcPts val="0"/>
              </a:spcAft>
              <a:buClr>
                <a:schemeClr val="lt1"/>
              </a:buClr>
              <a:buSzPts val="1400"/>
              <a:buChar char="○"/>
            </a:pPr>
            <a:r>
              <a:rPr lang="en">
                <a:solidFill>
                  <a:schemeClr val="lt1"/>
                </a:solidFill>
              </a:rPr>
              <a:t>1 Corinthians 9:14</a:t>
            </a:r>
            <a:endParaRPr>
              <a:solidFill>
                <a:schemeClr val="lt1"/>
              </a:solidFill>
            </a:endParaRPr>
          </a:p>
          <a:p>
            <a:pPr indent="-342900" lvl="0" marL="457200" rtl="0" algn="l">
              <a:lnSpc>
                <a:spcPct val="100000"/>
              </a:lnSpc>
              <a:spcBef>
                <a:spcPts val="0"/>
              </a:spcBef>
              <a:spcAft>
                <a:spcPts val="0"/>
              </a:spcAft>
              <a:buClr>
                <a:schemeClr val="lt1"/>
              </a:buClr>
              <a:buSzPts val="1800"/>
              <a:buChar char="●"/>
            </a:pPr>
            <a:r>
              <a:rPr lang="en">
                <a:solidFill>
                  <a:schemeClr val="lt1"/>
                </a:solidFill>
              </a:rPr>
              <a:t>Always be ready</a:t>
            </a:r>
            <a:endParaRPr>
              <a:solidFill>
                <a:schemeClr val="lt1"/>
              </a:solidFill>
            </a:endParaRPr>
          </a:p>
          <a:p>
            <a:pPr indent="-317500" lvl="1" marL="914400" rtl="0" algn="l">
              <a:lnSpc>
                <a:spcPct val="100000"/>
              </a:lnSpc>
              <a:spcBef>
                <a:spcPts val="0"/>
              </a:spcBef>
              <a:spcAft>
                <a:spcPts val="0"/>
              </a:spcAft>
              <a:buClr>
                <a:schemeClr val="lt1"/>
              </a:buClr>
              <a:buSzPts val="1400"/>
              <a:buChar char="○"/>
            </a:pPr>
            <a:r>
              <a:rPr lang="en">
                <a:solidFill>
                  <a:schemeClr val="lt1"/>
                </a:solidFill>
              </a:rPr>
              <a:t>1 Peter 3:15</a:t>
            </a:r>
            <a:endParaRPr>
              <a:solidFill>
                <a:schemeClr val="lt1"/>
              </a:solidFill>
            </a:endParaRPr>
          </a:p>
          <a:p>
            <a:pPr indent="-342900" lvl="0" marL="457200" rtl="0" algn="l">
              <a:lnSpc>
                <a:spcPct val="100000"/>
              </a:lnSpc>
              <a:spcBef>
                <a:spcPts val="0"/>
              </a:spcBef>
              <a:spcAft>
                <a:spcPts val="0"/>
              </a:spcAft>
              <a:buClr>
                <a:schemeClr val="lt1"/>
              </a:buClr>
              <a:buSzPts val="1800"/>
              <a:buChar char="●"/>
            </a:pPr>
            <a:r>
              <a:rPr lang="en">
                <a:solidFill>
                  <a:schemeClr val="lt1"/>
                </a:solidFill>
              </a:rPr>
              <a:t>Be conscious of how you act and how your actions influence others</a:t>
            </a:r>
            <a:endParaRPr>
              <a:solidFill>
                <a:schemeClr val="lt1"/>
              </a:solidFill>
            </a:endParaRPr>
          </a:p>
          <a:p>
            <a:pPr indent="-342900" lvl="0" marL="457200" rtl="0" algn="l">
              <a:lnSpc>
                <a:spcPct val="100000"/>
              </a:lnSpc>
              <a:spcBef>
                <a:spcPts val="0"/>
              </a:spcBef>
              <a:spcAft>
                <a:spcPts val="0"/>
              </a:spcAft>
              <a:buClr>
                <a:schemeClr val="lt1"/>
              </a:buClr>
              <a:buSzPts val="1800"/>
              <a:buChar char="●"/>
            </a:pPr>
            <a:r>
              <a:rPr lang="en">
                <a:solidFill>
                  <a:schemeClr val="lt1"/>
                </a:solidFill>
              </a:rPr>
              <a:t>Be in constant prayer </a:t>
            </a:r>
            <a:endParaRPr>
              <a:solidFill>
                <a:schemeClr val="lt1"/>
              </a:solidFill>
            </a:endParaRPr>
          </a:p>
          <a:p>
            <a:pPr indent="-317500" lvl="1" marL="914400" rtl="0" algn="l">
              <a:lnSpc>
                <a:spcPct val="100000"/>
              </a:lnSpc>
              <a:spcBef>
                <a:spcPts val="0"/>
              </a:spcBef>
              <a:spcAft>
                <a:spcPts val="0"/>
              </a:spcAft>
              <a:buClr>
                <a:schemeClr val="lt1"/>
              </a:buClr>
              <a:buSzPts val="1400"/>
              <a:buChar char="○"/>
            </a:pPr>
            <a:r>
              <a:rPr lang="en">
                <a:solidFill>
                  <a:schemeClr val="lt1"/>
                </a:solidFill>
              </a:rPr>
              <a:t>Philippians 4:6</a:t>
            </a:r>
            <a:endParaRPr>
              <a:solidFill>
                <a:schemeClr val="lt1"/>
              </a:solidFill>
            </a:endParaRPr>
          </a:p>
          <a:p>
            <a:pPr indent="0" lvl="0" marL="0" marR="0" rtl="0" algn="l">
              <a:lnSpc>
                <a:spcPct val="100000"/>
              </a:lnSpc>
              <a:spcBef>
                <a:spcPts val="1600"/>
              </a:spcBef>
              <a:spcAft>
                <a:spcPts val="0"/>
              </a:spcAft>
              <a:buNone/>
            </a:pPr>
            <a:r>
              <a:t/>
            </a:r>
            <a:endParaRPr/>
          </a:p>
          <a:p>
            <a:pPr indent="0" lvl="0" marL="0" rtl="0" algn="l">
              <a:spcBef>
                <a:spcPts val="1600"/>
              </a:spcBef>
              <a:spcAft>
                <a:spcPts val="1600"/>
              </a:spcAft>
              <a:buNone/>
            </a:pPr>
            <a:r>
              <a:t/>
            </a:r>
            <a:endParaRPr/>
          </a:p>
        </p:txBody>
      </p:sp>
      <p:pic>
        <p:nvPicPr>
          <p:cNvPr id="150" name="Google Shape;150;p26"/>
          <p:cNvPicPr preferRelativeResize="0"/>
          <p:nvPr/>
        </p:nvPicPr>
        <p:blipFill>
          <a:blip r:embed="rId3">
            <a:alphaModFix/>
          </a:blip>
          <a:stretch>
            <a:fillRect/>
          </a:stretch>
        </p:blipFill>
        <p:spPr>
          <a:xfrm>
            <a:off x="5071075" y="594400"/>
            <a:ext cx="3580350" cy="2005000"/>
          </a:xfrm>
          <a:prstGeom prst="rect">
            <a:avLst/>
          </a:prstGeom>
          <a:noFill/>
          <a:ln>
            <a:noFill/>
          </a:ln>
        </p:spPr>
      </p:pic>
      <p:pic>
        <p:nvPicPr>
          <p:cNvPr id="151" name="Google Shape;151;p26"/>
          <p:cNvPicPr preferRelativeResize="0"/>
          <p:nvPr/>
        </p:nvPicPr>
        <p:blipFill>
          <a:blip r:embed="rId4">
            <a:alphaModFix/>
          </a:blip>
          <a:stretch>
            <a:fillRect/>
          </a:stretch>
        </p:blipFill>
        <p:spPr>
          <a:xfrm>
            <a:off x="4607200" y="3011550"/>
            <a:ext cx="3483350" cy="19506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C323D"/>
        </a:solidFill>
      </p:bgPr>
    </p:bg>
    <p:spTree>
      <p:nvGrpSpPr>
        <p:cNvPr id="155" name="Shape 155"/>
        <p:cNvGrpSpPr/>
        <p:nvPr/>
      </p:nvGrpSpPr>
      <p:grpSpPr>
        <a:xfrm>
          <a:off x="0" y="0"/>
          <a:ext cx="0" cy="0"/>
          <a:chOff x="0" y="0"/>
          <a:chExt cx="0" cy="0"/>
        </a:xfrm>
      </p:grpSpPr>
      <p:sp>
        <p:nvSpPr>
          <p:cNvPr id="156" name="Google Shape;156;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Concluding Statements</a:t>
            </a:r>
            <a:endParaRPr>
              <a:solidFill>
                <a:schemeClr val="lt1"/>
              </a:solidFill>
            </a:endParaRPr>
          </a:p>
        </p:txBody>
      </p:sp>
      <p:sp>
        <p:nvSpPr>
          <p:cNvPr id="157" name="Google Shape;157;p27"/>
          <p:cNvSpPr txBox="1"/>
          <p:nvPr>
            <p:ph idx="1" type="body"/>
          </p:nvPr>
        </p:nvSpPr>
        <p:spPr>
          <a:xfrm>
            <a:off x="311700" y="1141213"/>
            <a:ext cx="3537600" cy="3156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a:solidFill>
                  <a:schemeClr val="lt1"/>
                </a:solidFill>
              </a:rPr>
              <a:t>Evangelism</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Our Role</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Our Purpose</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He has fully equipped us</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Christ shows us how to balance truth and love</a:t>
            </a:r>
            <a:endParaRPr/>
          </a:p>
          <a:p>
            <a:pPr indent="0" lvl="0" marL="0" rtl="0" algn="l">
              <a:spcBef>
                <a:spcPts val="1600"/>
              </a:spcBef>
              <a:spcAft>
                <a:spcPts val="0"/>
              </a:spcAft>
              <a:buNone/>
            </a:pPr>
            <a:r>
              <a:rPr b="1" lang="en">
                <a:solidFill>
                  <a:schemeClr val="lt1"/>
                </a:solidFill>
              </a:rPr>
              <a:t>Be honest with yourself!</a:t>
            </a:r>
            <a:endParaRPr b="1">
              <a:solidFill>
                <a:schemeClr val="lt1"/>
              </a:solidFill>
            </a:endParaRPr>
          </a:p>
          <a:p>
            <a:pPr indent="0" lvl="0" marL="0" rtl="0" algn="l">
              <a:spcBef>
                <a:spcPts val="1600"/>
              </a:spcBef>
              <a:spcAft>
                <a:spcPts val="1600"/>
              </a:spcAft>
              <a:buNone/>
            </a:pPr>
            <a:r>
              <a:rPr b="1" lang="en">
                <a:solidFill>
                  <a:schemeClr val="lt1"/>
                </a:solidFill>
              </a:rPr>
              <a:t>Remember, you cannot serve two masters</a:t>
            </a:r>
            <a:endParaRPr b="1">
              <a:solidFill>
                <a:schemeClr val="lt1"/>
              </a:solidFill>
            </a:endParaRPr>
          </a:p>
        </p:txBody>
      </p:sp>
      <p:pic>
        <p:nvPicPr>
          <p:cNvPr id="158" name="Google Shape;158;p27"/>
          <p:cNvPicPr preferRelativeResize="0"/>
          <p:nvPr/>
        </p:nvPicPr>
        <p:blipFill>
          <a:blip r:embed="rId3">
            <a:alphaModFix/>
          </a:blip>
          <a:stretch>
            <a:fillRect/>
          </a:stretch>
        </p:blipFill>
        <p:spPr>
          <a:xfrm>
            <a:off x="3849300" y="1265050"/>
            <a:ext cx="4982976" cy="31568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C323D"/>
        </a:solidFill>
      </p:bgPr>
    </p:bg>
    <p:spTree>
      <p:nvGrpSpPr>
        <p:cNvPr id="60" name="Shape 60"/>
        <p:cNvGrpSpPr/>
        <p:nvPr/>
      </p:nvGrpSpPr>
      <p:grpSpPr>
        <a:xfrm>
          <a:off x="0" y="0"/>
          <a:ext cx="0" cy="0"/>
          <a:chOff x="0" y="0"/>
          <a:chExt cx="0" cy="0"/>
        </a:xfrm>
      </p:grpSpPr>
      <p:sp>
        <p:nvSpPr>
          <p:cNvPr id="61" name="Google Shape;61;p14"/>
          <p:cNvSpPr txBox="1"/>
          <p:nvPr>
            <p:ph type="ctrTitle"/>
          </p:nvPr>
        </p:nvSpPr>
        <p:spPr>
          <a:xfrm>
            <a:off x="311700" y="327400"/>
            <a:ext cx="8520600" cy="643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solidFill>
                  <a:schemeClr val="lt1"/>
                </a:solidFill>
              </a:rPr>
              <a:t>Quick Overview</a:t>
            </a:r>
            <a:endParaRPr sz="3000">
              <a:solidFill>
                <a:schemeClr val="lt1"/>
              </a:solidFill>
            </a:endParaRPr>
          </a:p>
        </p:txBody>
      </p:sp>
      <p:sp>
        <p:nvSpPr>
          <p:cNvPr id="62" name="Google Shape;62;p14"/>
          <p:cNvSpPr txBox="1"/>
          <p:nvPr>
            <p:ph idx="1" type="subTitle"/>
          </p:nvPr>
        </p:nvSpPr>
        <p:spPr>
          <a:xfrm>
            <a:off x="264825" y="1096813"/>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lt1"/>
                </a:solidFill>
              </a:rPr>
              <a:t>Evangelize - convert or seek to convert to christianity/ preach the christian gospel</a:t>
            </a:r>
            <a:endParaRPr sz="1800">
              <a:solidFill>
                <a:schemeClr val="lt1"/>
              </a:solidFill>
            </a:endParaRPr>
          </a:p>
          <a:p>
            <a:pPr indent="0" lvl="0" marL="0" rtl="0" algn="ctr">
              <a:spcBef>
                <a:spcPts val="0"/>
              </a:spcBef>
              <a:spcAft>
                <a:spcPts val="0"/>
              </a:spcAft>
              <a:buNone/>
            </a:pPr>
            <a:r>
              <a:t/>
            </a:r>
            <a:endParaRPr sz="1800">
              <a:solidFill>
                <a:schemeClr val="lt1"/>
              </a:solidFill>
            </a:endParaRPr>
          </a:p>
          <a:p>
            <a:pPr indent="0" lvl="0" marL="0" rtl="0" algn="l">
              <a:spcBef>
                <a:spcPts val="0"/>
              </a:spcBef>
              <a:spcAft>
                <a:spcPts val="0"/>
              </a:spcAft>
              <a:buNone/>
            </a:pPr>
            <a:r>
              <a:rPr lang="en" sz="1800">
                <a:solidFill>
                  <a:schemeClr val="lt1"/>
                </a:solidFill>
              </a:rPr>
              <a:t>5 Speakers:							Our Goals:</a:t>
            </a:r>
            <a:endParaRPr sz="1800">
              <a:solidFill>
                <a:schemeClr val="lt1"/>
              </a:solidFill>
            </a:endParaRPr>
          </a:p>
          <a:p>
            <a:pPr indent="-342900" lvl="0" marL="457200" rtl="0" algn="l">
              <a:spcBef>
                <a:spcPts val="0"/>
              </a:spcBef>
              <a:spcAft>
                <a:spcPts val="0"/>
              </a:spcAft>
              <a:buClr>
                <a:schemeClr val="lt1"/>
              </a:buClr>
              <a:buSzPts val="1800"/>
              <a:buChar char="-"/>
            </a:pPr>
            <a:r>
              <a:rPr lang="en" sz="1800">
                <a:solidFill>
                  <a:schemeClr val="lt1"/>
                </a:solidFill>
              </a:rPr>
              <a:t>Kendell: Defining Success			Teach</a:t>
            </a:r>
            <a:endParaRPr sz="1800">
              <a:solidFill>
                <a:schemeClr val="lt1"/>
              </a:solidFill>
            </a:endParaRPr>
          </a:p>
          <a:p>
            <a:pPr indent="-342900" lvl="0" marL="457200" rtl="0" algn="l">
              <a:spcBef>
                <a:spcPts val="0"/>
              </a:spcBef>
              <a:spcAft>
                <a:spcPts val="0"/>
              </a:spcAft>
              <a:buClr>
                <a:schemeClr val="lt1"/>
              </a:buClr>
              <a:buSzPts val="1800"/>
              <a:buChar char="-"/>
            </a:pPr>
            <a:r>
              <a:rPr lang="en" sz="1800">
                <a:solidFill>
                  <a:schemeClr val="lt1"/>
                </a:solidFill>
              </a:rPr>
              <a:t>Nathaniel: Your Story				Rebuke</a:t>
            </a:r>
            <a:endParaRPr sz="1800">
              <a:solidFill>
                <a:schemeClr val="lt1"/>
              </a:solidFill>
            </a:endParaRPr>
          </a:p>
          <a:p>
            <a:pPr indent="-342900" lvl="0" marL="457200" rtl="0" algn="l">
              <a:spcBef>
                <a:spcPts val="0"/>
              </a:spcBef>
              <a:spcAft>
                <a:spcPts val="0"/>
              </a:spcAft>
              <a:buClr>
                <a:schemeClr val="lt1"/>
              </a:buClr>
              <a:buSzPts val="1800"/>
              <a:buChar char="-"/>
            </a:pPr>
            <a:r>
              <a:rPr lang="en" sz="1800">
                <a:solidFill>
                  <a:schemeClr val="lt1"/>
                </a:solidFill>
              </a:rPr>
              <a:t>Alex: Your God-given tool box		Correct</a:t>
            </a:r>
            <a:endParaRPr sz="1800">
              <a:solidFill>
                <a:schemeClr val="lt1"/>
              </a:solidFill>
            </a:endParaRPr>
          </a:p>
          <a:p>
            <a:pPr indent="-342900" lvl="0" marL="457200" rtl="0" algn="l">
              <a:spcBef>
                <a:spcPts val="0"/>
              </a:spcBef>
              <a:spcAft>
                <a:spcPts val="0"/>
              </a:spcAft>
              <a:buClr>
                <a:schemeClr val="lt1"/>
              </a:buClr>
              <a:buSzPts val="1800"/>
              <a:buChar char="-"/>
            </a:pPr>
            <a:r>
              <a:rPr lang="en" sz="1800">
                <a:solidFill>
                  <a:schemeClr val="lt1"/>
                </a:solidFill>
              </a:rPr>
              <a:t>Sam: Truth and love				Encourage</a:t>
            </a:r>
            <a:endParaRPr sz="1800">
              <a:solidFill>
                <a:schemeClr val="lt1"/>
              </a:solidFill>
            </a:endParaRPr>
          </a:p>
          <a:p>
            <a:pPr indent="-342900" lvl="0" marL="457200" rtl="0" algn="l">
              <a:spcBef>
                <a:spcPts val="0"/>
              </a:spcBef>
              <a:spcAft>
                <a:spcPts val="0"/>
              </a:spcAft>
              <a:buClr>
                <a:schemeClr val="lt1"/>
              </a:buClr>
              <a:buSzPts val="1800"/>
              <a:buChar char="-"/>
            </a:pPr>
            <a:r>
              <a:rPr lang="en" sz="1800">
                <a:solidFill>
                  <a:schemeClr val="lt1"/>
                </a:solidFill>
              </a:rPr>
              <a:t>Owen: Overtime all the time</a:t>
            </a:r>
            <a:endParaRPr sz="1800">
              <a:solidFill>
                <a:schemeClr val="lt1"/>
              </a:solidFill>
            </a:endParaRPr>
          </a:p>
          <a:p>
            <a:pPr indent="0" lvl="0" marL="0" rtl="0" algn="l">
              <a:spcBef>
                <a:spcPts val="0"/>
              </a:spcBef>
              <a:spcAft>
                <a:spcPts val="0"/>
              </a:spcAft>
              <a:buNone/>
            </a:pPr>
            <a:r>
              <a:t/>
            </a:r>
            <a:endParaRPr sz="1800">
              <a:solidFill>
                <a:schemeClr val="lt1"/>
              </a:solidFill>
            </a:endParaRPr>
          </a:p>
        </p:txBody>
      </p:sp>
      <p:pic>
        <p:nvPicPr>
          <p:cNvPr id="63" name="Google Shape;63;p14"/>
          <p:cNvPicPr preferRelativeResize="0"/>
          <p:nvPr/>
        </p:nvPicPr>
        <p:blipFill>
          <a:blip r:embed="rId3">
            <a:alphaModFix/>
          </a:blip>
          <a:stretch>
            <a:fillRect/>
          </a:stretch>
        </p:blipFill>
        <p:spPr>
          <a:xfrm>
            <a:off x="6299100" y="1889425"/>
            <a:ext cx="2679640" cy="2771375"/>
          </a:xfrm>
          <a:prstGeom prst="rect">
            <a:avLst/>
          </a:prstGeom>
          <a:noFill/>
          <a:ln>
            <a:noFill/>
          </a:ln>
        </p:spPr>
      </p:pic>
      <p:pic>
        <p:nvPicPr>
          <p:cNvPr id="64" name="Google Shape;64;p14"/>
          <p:cNvPicPr preferRelativeResize="0"/>
          <p:nvPr/>
        </p:nvPicPr>
        <p:blipFill>
          <a:blip r:embed="rId4">
            <a:alphaModFix/>
          </a:blip>
          <a:stretch>
            <a:fillRect/>
          </a:stretch>
        </p:blipFill>
        <p:spPr>
          <a:xfrm>
            <a:off x="4164063" y="3473800"/>
            <a:ext cx="2024250" cy="1516350"/>
          </a:xfrm>
          <a:prstGeom prst="rect">
            <a:avLst/>
          </a:prstGeom>
          <a:noFill/>
          <a:ln>
            <a:noFill/>
          </a:ln>
        </p:spPr>
      </p:pic>
      <p:pic>
        <p:nvPicPr>
          <p:cNvPr id="65" name="Google Shape;65;p14"/>
          <p:cNvPicPr preferRelativeResize="0"/>
          <p:nvPr/>
        </p:nvPicPr>
        <p:blipFill>
          <a:blip r:embed="rId5">
            <a:alphaModFix/>
          </a:blip>
          <a:stretch>
            <a:fillRect/>
          </a:stretch>
        </p:blipFill>
        <p:spPr>
          <a:xfrm>
            <a:off x="2185700" y="3473800"/>
            <a:ext cx="1867598" cy="1516350"/>
          </a:xfrm>
          <a:prstGeom prst="rect">
            <a:avLst/>
          </a:prstGeom>
          <a:noFill/>
          <a:ln>
            <a:noFill/>
          </a:ln>
        </p:spPr>
      </p:pic>
      <p:pic>
        <p:nvPicPr>
          <p:cNvPr id="66" name="Google Shape;66;p14"/>
          <p:cNvPicPr preferRelativeResize="0"/>
          <p:nvPr/>
        </p:nvPicPr>
        <p:blipFill>
          <a:blip r:embed="rId6">
            <a:alphaModFix/>
          </a:blip>
          <a:stretch>
            <a:fillRect/>
          </a:stretch>
        </p:blipFill>
        <p:spPr>
          <a:xfrm>
            <a:off x="119550" y="3535750"/>
            <a:ext cx="2024249" cy="1392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our job description?</a:t>
            </a:r>
            <a:endParaRPr/>
          </a:p>
        </p:txBody>
      </p:sp>
      <p:sp>
        <p:nvSpPr>
          <p:cNvPr id="72" name="Google Shape;72;p15"/>
          <p:cNvSpPr txBox="1"/>
          <p:nvPr>
            <p:ph idx="1" type="body"/>
          </p:nvPr>
        </p:nvSpPr>
        <p:spPr>
          <a:xfrm>
            <a:off x="311700" y="1152475"/>
            <a:ext cx="8520600" cy="3416400"/>
          </a:xfrm>
          <a:prstGeom prst="rect">
            <a:avLst/>
          </a:prstGeom>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Ambiguity fuels fear for many people</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Conversion ain’t success because conversion ain’t our job</a:t>
            </a:r>
            <a:endParaRPr>
              <a:solidFill>
                <a:srgbClr val="000000"/>
              </a:solidFill>
            </a:endParaRPr>
          </a:p>
        </p:txBody>
      </p:sp>
      <p:pic>
        <p:nvPicPr>
          <p:cNvPr id="73" name="Google Shape;73;p15"/>
          <p:cNvPicPr preferRelativeResize="0"/>
          <p:nvPr/>
        </p:nvPicPr>
        <p:blipFill>
          <a:blip r:embed="rId3">
            <a:alphaModFix/>
          </a:blip>
          <a:stretch>
            <a:fillRect/>
          </a:stretch>
        </p:blipFill>
        <p:spPr>
          <a:xfrm>
            <a:off x="5274100" y="2074988"/>
            <a:ext cx="3558200" cy="2899649"/>
          </a:xfrm>
          <a:prstGeom prst="rect">
            <a:avLst/>
          </a:prstGeom>
          <a:noFill/>
          <a:ln>
            <a:noFill/>
          </a:ln>
        </p:spPr>
      </p:pic>
      <p:pic>
        <p:nvPicPr>
          <p:cNvPr id="74" name="Google Shape;74;p15"/>
          <p:cNvPicPr preferRelativeResize="0"/>
          <p:nvPr/>
        </p:nvPicPr>
        <p:blipFill>
          <a:blip r:embed="rId4">
            <a:alphaModFix/>
          </a:blip>
          <a:stretch>
            <a:fillRect/>
          </a:stretch>
        </p:blipFill>
        <p:spPr>
          <a:xfrm rot="-555747">
            <a:off x="729126" y="2254862"/>
            <a:ext cx="3558199" cy="237213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what exactly does success look like?</a:t>
            </a:r>
            <a:endParaRPr/>
          </a:p>
        </p:txBody>
      </p:sp>
      <p:sp>
        <p:nvSpPr>
          <p:cNvPr id="80" name="Google Shape;80;p16"/>
          <p:cNvSpPr txBox="1"/>
          <p:nvPr>
            <p:ph idx="1" type="body"/>
          </p:nvPr>
        </p:nvSpPr>
        <p:spPr>
          <a:xfrm>
            <a:off x="311700" y="1152475"/>
            <a:ext cx="8520600" cy="2743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181818"/>
              </a:buClr>
              <a:buSzPts val="1800"/>
              <a:buChar char="●"/>
            </a:pPr>
            <a:r>
              <a:rPr lang="en">
                <a:solidFill>
                  <a:srgbClr val="181818"/>
                </a:solidFill>
              </a:rPr>
              <a:t>Jesus tells us!</a:t>
            </a:r>
            <a:endParaRPr>
              <a:solidFill>
                <a:srgbClr val="181818"/>
              </a:solidFill>
            </a:endParaRPr>
          </a:p>
          <a:p>
            <a:pPr indent="-342900" lvl="0" marL="457200" rtl="0" algn="l">
              <a:spcBef>
                <a:spcPts val="0"/>
              </a:spcBef>
              <a:spcAft>
                <a:spcPts val="0"/>
              </a:spcAft>
              <a:buSzPts val="1800"/>
              <a:buChar char="●"/>
            </a:pPr>
            <a:r>
              <a:rPr lang="en">
                <a:solidFill>
                  <a:schemeClr val="dk1"/>
                </a:solidFill>
              </a:rPr>
              <a:t>How do we grow the kingdom of God? Mark 4:26-29 has the answer: 5 things: </a:t>
            </a:r>
            <a:r>
              <a:rPr lang="en">
                <a:solidFill>
                  <a:schemeClr val="dk1"/>
                </a:solidFill>
                <a:highlight>
                  <a:srgbClr val="FFFF00"/>
                </a:highlight>
              </a:rPr>
              <a:t>1) Sower 2) Seed 3) Soil 4) Season 5) Sickle</a:t>
            </a:r>
            <a:endParaRPr>
              <a:solidFill>
                <a:schemeClr val="dk1"/>
              </a:solidFill>
            </a:endParaRPr>
          </a:p>
        </p:txBody>
      </p:sp>
      <p:pic>
        <p:nvPicPr>
          <p:cNvPr id="81" name="Google Shape;81;p16"/>
          <p:cNvPicPr preferRelativeResize="0"/>
          <p:nvPr/>
        </p:nvPicPr>
        <p:blipFill>
          <a:blip r:embed="rId3">
            <a:alphaModFix/>
          </a:blip>
          <a:stretch>
            <a:fillRect/>
          </a:stretch>
        </p:blipFill>
        <p:spPr>
          <a:xfrm>
            <a:off x="3732125" y="2234425"/>
            <a:ext cx="4876800" cy="2743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Practical Applications  </a:t>
            </a:r>
            <a:endParaRPr/>
          </a:p>
        </p:txBody>
      </p:sp>
      <p:sp>
        <p:nvSpPr>
          <p:cNvPr id="87" name="Google Shape;87;p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a:solidFill>
                  <a:schemeClr val="dk1"/>
                </a:solidFill>
              </a:rPr>
              <a:t>My food,</a:t>
            </a:r>
            <a:r>
              <a:rPr lang="en">
                <a:solidFill>
                  <a:schemeClr val="dk1"/>
                </a:solidFill>
                <a:highlight>
                  <a:schemeClr val="lt1"/>
                </a:highlight>
              </a:rPr>
              <a:t> said Jesus, </a:t>
            </a:r>
            <a:r>
              <a:rPr lang="en">
                <a:solidFill>
                  <a:schemeClr val="dk1"/>
                </a:solidFill>
              </a:rPr>
              <a:t>“is to do the will of him who sent me and to finish his work. … Thus the saying ‘One sows and another reaps’ is true.” (John 4:34,37)</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Define a personal goal for yourself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Any spiritual conversation</a:t>
            </a:r>
            <a:endParaRPr>
              <a:solidFill>
                <a:schemeClr val="dk1"/>
              </a:solidFill>
            </a:endParaRPr>
          </a:p>
          <a:p>
            <a:pPr indent="0" lvl="0" marL="457200" rtl="0" algn="l">
              <a:spcBef>
                <a:spcPts val="1600"/>
              </a:spcBef>
              <a:spcAft>
                <a:spcPts val="0"/>
              </a:spcAft>
              <a:buNone/>
            </a:pPr>
            <a:r>
              <a:rPr lang="en">
                <a:solidFill>
                  <a:schemeClr val="dk1"/>
                </a:solidFill>
              </a:rPr>
              <a:t> =program ended with exit code: 0 </a:t>
            </a:r>
            <a:endParaRPr>
              <a:solidFill>
                <a:schemeClr val="dk1"/>
              </a:solidFill>
            </a:endParaRPr>
          </a:p>
          <a:p>
            <a:pPr indent="0" lvl="0" marL="0" rtl="0" algn="l">
              <a:spcBef>
                <a:spcPts val="1600"/>
              </a:spcBef>
              <a:spcAft>
                <a:spcPts val="1600"/>
              </a:spcAft>
              <a:buNone/>
            </a:pPr>
            <a:r>
              <a:t/>
            </a:r>
            <a:endParaRPr/>
          </a:p>
        </p:txBody>
      </p:sp>
      <p:pic>
        <p:nvPicPr>
          <p:cNvPr id="88" name="Google Shape;88;p17"/>
          <p:cNvPicPr preferRelativeResize="0"/>
          <p:nvPr/>
        </p:nvPicPr>
        <p:blipFill>
          <a:blip r:embed="rId3">
            <a:alphaModFix/>
          </a:blip>
          <a:stretch>
            <a:fillRect/>
          </a:stretch>
        </p:blipFill>
        <p:spPr>
          <a:xfrm>
            <a:off x="4461950" y="2352050"/>
            <a:ext cx="4682050" cy="2698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sp>
        <p:nvSpPr>
          <p:cNvPr id="93" name="Google Shape;93;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Tell Your Story!</a:t>
            </a:r>
            <a:endParaRPr/>
          </a:p>
        </p:txBody>
      </p:sp>
      <p:sp>
        <p:nvSpPr>
          <p:cNvPr id="94" name="Google Shape;94;p1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sz="2400"/>
          </a:p>
          <a:p>
            <a:pPr indent="-381000" lvl="0" marL="457200" rtl="0" algn="l">
              <a:spcBef>
                <a:spcPts val="1600"/>
              </a:spcBef>
              <a:spcAft>
                <a:spcPts val="0"/>
              </a:spcAft>
              <a:buSzPts val="2400"/>
              <a:buChar char="❖"/>
            </a:pPr>
            <a:r>
              <a:rPr lang="en" sz="2400"/>
              <a:t>Stories are memorable</a:t>
            </a:r>
            <a:endParaRPr sz="2400"/>
          </a:p>
          <a:p>
            <a:pPr indent="0" lvl="0" marL="457200" rtl="0" algn="l">
              <a:spcBef>
                <a:spcPts val="1600"/>
              </a:spcBef>
              <a:spcAft>
                <a:spcPts val="0"/>
              </a:spcAft>
              <a:buNone/>
            </a:pPr>
            <a:r>
              <a:t/>
            </a:r>
            <a:endParaRPr sz="2400"/>
          </a:p>
          <a:p>
            <a:pPr indent="-381000" lvl="0" marL="457200" rtl="0" algn="l">
              <a:spcBef>
                <a:spcPts val="1600"/>
              </a:spcBef>
              <a:spcAft>
                <a:spcPts val="0"/>
              </a:spcAft>
              <a:buSzPts val="2400"/>
              <a:buChar char="❖"/>
            </a:pPr>
            <a:r>
              <a:rPr lang="en" sz="2400"/>
              <a:t>Stories change people</a:t>
            </a:r>
            <a:endParaRPr sz="2400"/>
          </a:p>
        </p:txBody>
      </p:sp>
      <p:sp>
        <p:nvSpPr>
          <p:cNvPr id="95" name="Google Shape;95;p1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Reminders:</a:t>
            </a:r>
            <a:endParaRPr sz="2400"/>
          </a:p>
          <a:p>
            <a:pPr indent="-342900" lvl="0" marL="457200" rtl="0" algn="l">
              <a:lnSpc>
                <a:spcPct val="200000"/>
              </a:lnSpc>
              <a:spcBef>
                <a:spcPts val="1600"/>
              </a:spcBef>
              <a:spcAft>
                <a:spcPts val="0"/>
              </a:spcAft>
              <a:buSzPts val="1800"/>
              <a:buChar char="●"/>
            </a:pPr>
            <a:r>
              <a:rPr lang="en" sz="1800"/>
              <a:t>Your story is episodic.</a:t>
            </a:r>
            <a:endParaRPr sz="1800"/>
          </a:p>
          <a:p>
            <a:pPr indent="-342900" lvl="0" marL="457200" rtl="0" algn="l">
              <a:lnSpc>
                <a:spcPct val="200000"/>
              </a:lnSpc>
              <a:spcBef>
                <a:spcPts val="0"/>
              </a:spcBef>
              <a:spcAft>
                <a:spcPts val="0"/>
              </a:spcAft>
              <a:buSzPts val="1800"/>
              <a:buChar char="●"/>
            </a:pPr>
            <a:r>
              <a:rPr lang="en" sz="1800"/>
              <a:t>Your story is non-debatable!</a:t>
            </a:r>
            <a:endParaRPr sz="1800"/>
          </a:p>
          <a:p>
            <a:pPr indent="-342900" lvl="0" marL="457200" rtl="0" algn="l">
              <a:lnSpc>
                <a:spcPct val="200000"/>
              </a:lnSpc>
              <a:spcBef>
                <a:spcPts val="0"/>
              </a:spcBef>
              <a:spcAft>
                <a:spcPts val="0"/>
              </a:spcAft>
              <a:buSzPts val="1800"/>
              <a:buChar char="●"/>
            </a:pPr>
            <a:r>
              <a:rPr lang="en" sz="1800"/>
              <a:t>Your story is relevant!</a:t>
            </a:r>
            <a:endParaRPr sz="1800"/>
          </a:p>
          <a:p>
            <a:pPr indent="-342900" lvl="0" marL="457200" rtl="0" algn="l">
              <a:lnSpc>
                <a:spcPct val="200000"/>
              </a:lnSpc>
              <a:spcBef>
                <a:spcPts val="0"/>
              </a:spcBef>
              <a:spcAft>
                <a:spcPts val="0"/>
              </a:spcAft>
              <a:buSzPts val="1800"/>
              <a:buChar char="●"/>
            </a:pPr>
            <a:r>
              <a:rPr lang="en" sz="1800"/>
              <a:t>Your story is powerful!</a:t>
            </a:r>
            <a:endParaRPr sz="1800"/>
          </a:p>
        </p:txBody>
      </p:sp>
      <p:pic>
        <p:nvPicPr>
          <p:cNvPr id="96" name="Google Shape;96;p18"/>
          <p:cNvPicPr preferRelativeResize="0"/>
          <p:nvPr/>
        </p:nvPicPr>
        <p:blipFill>
          <a:blip r:embed="rId3">
            <a:alphaModFix/>
          </a:blip>
          <a:stretch>
            <a:fillRect/>
          </a:stretch>
        </p:blipFill>
        <p:spPr>
          <a:xfrm>
            <a:off x="570472" y="2376450"/>
            <a:ext cx="4261925" cy="1945525"/>
          </a:xfrm>
          <a:prstGeom prst="rect">
            <a:avLst/>
          </a:prstGeom>
          <a:noFill/>
          <a:ln>
            <a:noFill/>
          </a:ln>
        </p:spPr>
      </p:pic>
      <p:pic>
        <p:nvPicPr>
          <p:cNvPr id="97" name="Google Shape;97;p18"/>
          <p:cNvPicPr preferRelativeResize="0"/>
          <p:nvPr/>
        </p:nvPicPr>
        <p:blipFill>
          <a:blip r:embed="rId4">
            <a:alphaModFix/>
          </a:blip>
          <a:stretch>
            <a:fillRect/>
          </a:stretch>
        </p:blipFill>
        <p:spPr>
          <a:xfrm>
            <a:off x="0" y="186174"/>
            <a:ext cx="9143999" cy="4771151"/>
          </a:xfrm>
          <a:prstGeom prst="rect">
            <a:avLst/>
          </a:prstGeom>
          <a:noFill/>
          <a:ln>
            <a:noFill/>
          </a:ln>
        </p:spPr>
      </p:pic>
      <p:pic>
        <p:nvPicPr>
          <p:cNvPr id="98" name="Google Shape;98;p18"/>
          <p:cNvPicPr preferRelativeResize="0"/>
          <p:nvPr/>
        </p:nvPicPr>
        <p:blipFill>
          <a:blip r:embed="rId5">
            <a:alphaModFix/>
          </a:blip>
          <a:stretch>
            <a:fillRect/>
          </a:stretch>
        </p:blipFill>
        <p:spPr>
          <a:xfrm>
            <a:off x="311700" y="174050"/>
            <a:ext cx="6702864" cy="4795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96"/>
                                        </p:tgtEl>
                                      </p:cBhvr>
                                    </p:animEffect>
                                    <p:set>
                                      <p:cBhvr>
                                        <p:cTn dur="1" fill="hold">
                                          <p:stCondLst>
                                            <p:cond delay="1000"/>
                                          </p:stCondLst>
                                        </p:cTn>
                                        <p:tgtEl>
                                          <p:spTgt spid="9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1000"/>
                                        <p:tgtEl>
                                          <p:spTgt spid="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97"/>
                                        </p:tgtEl>
                                      </p:cBhvr>
                                    </p:animEffect>
                                    <p:set>
                                      <p:cBhvr>
                                        <p:cTn dur="1" fill="hold">
                                          <p:stCondLst>
                                            <p:cond delay="1000"/>
                                          </p:stCondLst>
                                        </p:cTn>
                                        <p:tgtEl>
                                          <p:spTgt spid="97"/>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1000"/>
                                        <p:tgtEl>
                                          <p:spTgt spid="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98"/>
                                        </p:tgtEl>
                                      </p:cBhvr>
                                    </p:animEffect>
                                    <p:set>
                                      <p:cBhvr>
                                        <p:cTn dur="1" fill="hold">
                                          <p:stCondLst>
                                            <p:cond delay="1000"/>
                                          </p:stCondLst>
                                        </p:cTn>
                                        <p:tgtEl>
                                          <p:spTgt spid="98"/>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4">
                                            <p:txEl>
                                              <p:pRg end="0" st="0"/>
                                            </p:txEl>
                                          </p:spTgt>
                                        </p:tgtEl>
                                        <p:attrNameLst>
                                          <p:attrName>style.visibility</p:attrName>
                                        </p:attrNameLst>
                                      </p:cBhvr>
                                      <p:to>
                                        <p:strVal val="visible"/>
                                      </p:to>
                                    </p:set>
                                    <p:animEffect filter="fade" transition="in">
                                      <p:cBhvr>
                                        <p:cTn dur="1000"/>
                                        <p:tgtEl>
                                          <p:spTgt spid="94">
                                            <p:txEl>
                                              <p:pRg end="0" st="0"/>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94">
                                            <p:txEl>
                                              <p:pRg end="1" st="1"/>
                                            </p:txEl>
                                          </p:spTgt>
                                        </p:tgtEl>
                                        <p:attrNameLst>
                                          <p:attrName>style.visibility</p:attrName>
                                        </p:attrNameLst>
                                      </p:cBhvr>
                                      <p:to>
                                        <p:strVal val="visible"/>
                                      </p:to>
                                    </p:set>
                                    <p:animEffect filter="fade" transition="in">
                                      <p:cBhvr>
                                        <p:cTn dur="1000"/>
                                        <p:tgtEl>
                                          <p:spTgt spid="94">
                                            <p:txEl>
                                              <p:pRg end="1" st="1"/>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94">
                                            <p:txEl>
                                              <p:pRg end="2" st="2"/>
                                            </p:txEl>
                                          </p:spTgt>
                                        </p:tgtEl>
                                        <p:attrNameLst>
                                          <p:attrName>style.visibility</p:attrName>
                                        </p:attrNameLst>
                                      </p:cBhvr>
                                      <p:to>
                                        <p:strVal val="visible"/>
                                      </p:to>
                                    </p:set>
                                    <p:animEffect filter="fade" transition="in">
                                      <p:cBhvr>
                                        <p:cTn dur="1000"/>
                                        <p:tgtEl>
                                          <p:spTgt spid="94">
                                            <p:txEl>
                                              <p:pRg end="2" st="2"/>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94">
                                            <p:txEl>
                                              <p:pRg end="3" st="3"/>
                                            </p:txEl>
                                          </p:spTgt>
                                        </p:tgtEl>
                                        <p:attrNameLst>
                                          <p:attrName>style.visibility</p:attrName>
                                        </p:attrNameLst>
                                      </p:cBhvr>
                                      <p:to>
                                        <p:strVal val="visible"/>
                                      </p:to>
                                    </p:set>
                                    <p:animEffect filter="fade" transition="in">
                                      <p:cBhvr>
                                        <p:cTn dur="1000"/>
                                        <p:tgtEl>
                                          <p:spTgt spid="9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95">
                                            <p:txEl>
                                              <p:pRg end="0" st="0"/>
                                            </p:txEl>
                                          </p:spTgt>
                                        </p:tgtEl>
                                        <p:attrNameLst>
                                          <p:attrName>style.visibility</p:attrName>
                                        </p:attrNameLst>
                                      </p:cBhvr>
                                      <p:to>
                                        <p:strVal val="visible"/>
                                      </p:to>
                                    </p:set>
                                    <p:anim calcmode="lin" valueType="num">
                                      <p:cBhvr additive="base">
                                        <p:cTn dur="1000"/>
                                        <p:tgtEl>
                                          <p:spTgt spid="95">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95">
                                            <p:txEl>
                                              <p:pRg end="1" st="1"/>
                                            </p:txEl>
                                          </p:spTgt>
                                        </p:tgtEl>
                                        <p:attrNameLst>
                                          <p:attrName>style.visibility</p:attrName>
                                        </p:attrNameLst>
                                      </p:cBhvr>
                                      <p:to>
                                        <p:strVal val="visible"/>
                                      </p:to>
                                    </p:set>
                                    <p:anim calcmode="lin" valueType="num">
                                      <p:cBhvr additive="base">
                                        <p:cTn dur="1000"/>
                                        <p:tgtEl>
                                          <p:spTgt spid="95">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95">
                                            <p:txEl>
                                              <p:pRg end="2" st="2"/>
                                            </p:txEl>
                                          </p:spTgt>
                                        </p:tgtEl>
                                        <p:attrNameLst>
                                          <p:attrName>style.visibility</p:attrName>
                                        </p:attrNameLst>
                                      </p:cBhvr>
                                      <p:to>
                                        <p:strVal val="visible"/>
                                      </p:to>
                                    </p:set>
                                    <p:anim calcmode="lin" valueType="num">
                                      <p:cBhvr additive="base">
                                        <p:cTn dur="1000"/>
                                        <p:tgtEl>
                                          <p:spTgt spid="95">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95">
                                            <p:txEl>
                                              <p:pRg end="3" st="3"/>
                                            </p:txEl>
                                          </p:spTgt>
                                        </p:tgtEl>
                                        <p:attrNameLst>
                                          <p:attrName>style.visibility</p:attrName>
                                        </p:attrNameLst>
                                      </p:cBhvr>
                                      <p:to>
                                        <p:strVal val="visible"/>
                                      </p:to>
                                    </p:set>
                                    <p:anim calcmode="lin" valueType="num">
                                      <p:cBhvr additive="base">
                                        <p:cTn dur="1000"/>
                                        <p:tgtEl>
                                          <p:spTgt spid="95">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95">
                                            <p:txEl>
                                              <p:pRg end="4" st="4"/>
                                            </p:txEl>
                                          </p:spTgt>
                                        </p:tgtEl>
                                        <p:attrNameLst>
                                          <p:attrName>style.visibility</p:attrName>
                                        </p:attrNameLst>
                                      </p:cBhvr>
                                      <p:to>
                                        <p:strVal val="visible"/>
                                      </p:to>
                                    </p:set>
                                    <p:anim calcmode="lin" valueType="num">
                                      <p:cBhvr additive="base">
                                        <p:cTn dur="1000"/>
                                        <p:tgtEl>
                                          <p:spTgt spid="95">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Google Shape;103;p19"/>
          <p:cNvSpPr txBox="1"/>
          <p:nvPr>
            <p:ph type="title"/>
          </p:nvPr>
        </p:nvSpPr>
        <p:spPr>
          <a:xfrm>
            <a:off x="311700" y="10840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Your God-given Toolbox</a:t>
            </a:r>
            <a:endParaRPr/>
          </a:p>
        </p:txBody>
      </p:sp>
      <p:pic>
        <p:nvPicPr>
          <p:cNvPr id="104" name="Google Shape;104;p19"/>
          <p:cNvPicPr preferRelativeResize="0"/>
          <p:nvPr/>
        </p:nvPicPr>
        <p:blipFill>
          <a:blip r:embed="rId3">
            <a:alphaModFix/>
          </a:blip>
          <a:stretch>
            <a:fillRect/>
          </a:stretch>
        </p:blipFill>
        <p:spPr>
          <a:xfrm>
            <a:off x="3353648" y="2479800"/>
            <a:ext cx="2344525" cy="2380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Google Shape;109;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God-given Toolbox</a:t>
            </a:r>
            <a:endParaRPr/>
          </a:p>
        </p:txBody>
      </p:sp>
      <p:sp>
        <p:nvSpPr>
          <p:cNvPr id="110" name="Google Shape;110;p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419100" lvl="0" marL="457200" marR="0" rtl="0" algn="l">
              <a:lnSpc>
                <a:spcPct val="115000"/>
              </a:lnSpc>
              <a:spcBef>
                <a:spcPts val="0"/>
              </a:spcBef>
              <a:spcAft>
                <a:spcPts val="0"/>
              </a:spcAft>
              <a:buSzPts val="3000"/>
              <a:buAutoNum type="arabicPeriod"/>
            </a:pPr>
            <a:r>
              <a:rPr lang="en" sz="3000"/>
              <a:t>The Gospel (Romans 1:16)</a:t>
            </a:r>
            <a:endParaRPr sz="3000"/>
          </a:p>
          <a:p>
            <a:pPr indent="-419100" lvl="1" marL="914400" marR="0" rtl="0" algn="l">
              <a:lnSpc>
                <a:spcPct val="115000"/>
              </a:lnSpc>
              <a:spcBef>
                <a:spcPts val="0"/>
              </a:spcBef>
              <a:spcAft>
                <a:spcPts val="0"/>
              </a:spcAft>
              <a:buSzPts val="3000"/>
              <a:buAutoNum type="alphaLcPeriod"/>
            </a:pPr>
            <a:r>
              <a:rPr lang="en" sz="3000"/>
              <a:t>Use Scripture (Isaiah 55)</a:t>
            </a:r>
            <a:endParaRPr/>
          </a:p>
          <a:p>
            <a:pPr indent="-419100" lvl="1" marL="914400" marR="0" rtl="0" algn="l">
              <a:lnSpc>
                <a:spcPct val="115000"/>
              </a:lnSpc>
              <a:spcBef>
                <a:spcPts val="0"/>
              </a:spcBef>
              <a:spcAft>
                <a:spcPts val="0"/>
              </a:spcAft>
              <a:buSzPts val="3000"/>
              <a:buAutoNum type="alphaLcPeriod"/>
            </a:pPr>
            <a:r>
              <a:rPr lang="en" sz="3000"/>
              <a:t>Not cutesy sayings like (Acts):</a:t>
            </a:r>
            <a:endParaRPr sz="3000"/>
          </a:p>
          <a:p>
            <a:pPr indent="-419100" lvl="2" marL="1371600" marR="0" rtl="0" algn="l">
              <a:lnSpc>
                <a:spcPct val="115000"/>
              </a:lnSpc>
              <a:spcBef>
                <a:spcPts val="0"/>
              </a:spcBef>
              <a:spcAft>
                <a:spcPts val="0"/>
              </a:spcAft>
              <a:buSzPts val="3000"/>
              <a:buAutoNum type="romanLcPeriod"/>
            </a:pPr>
            <a:r>
              <a:rPr lang="en" sz="3000"/>
              <a:t>“Jesus loves you.” </a:t>
            </a:r>
            <a:endParaRPr sz="3000"/>
          </a:p>
          <a:p>
            <a:pPr indent="-419100" lvl="2" marL="1371600" marR="0" rtl="0" algn="l">
              <a:lnSpc>
                <a:spcPct val="115000"/>
              </a:lnSpc>
              <a:spcBef>
                <a:spcPts val="0"/>
              </a:spcBef>
              <a:spcAft>
                <a:spcPts val="0"/>
              </a:spcAft>
              <a:buSzPts val="3000"/>
              <a:buAutoNum type="romanLcPeriod"/>
            </a:pPr>
            <a:r>
              <a:rPr lang="en" sz="3000"/>
              <a:t>“Jesus’ death, burial, resurrection”</a:t>
            </a:r>
            <a:endParaRPr sz="3000"/>
          </a:p>
          <a:p>
            <a:pPr indent="-419100" lvl="2" marL="1371600" marR="0" rtl="0" algn="l">
              <a:lnSpc>
                <a:spcPct val="115000"/>
              </a:lnSpc>
              <a:spcBef>
                <a:spcPts val="0"/>
              </a:spcBef>
              <a:spcAft>
                <a:spcPts val="0"/>
              </a:spcAft>
              <a:buSzPts val="3000"/>
              <a:buAutoNum type="romanLcPeriod"/>
            </a:pPr>
            <a:r>
              <a:rPr lang="en" sz="3000"/>
              <a:t>Or…</a:t>
            </a:r>
            <a:endParaRPr sz="3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xEl>
                                              <p:pRg end="0" st="0"/>
                                            </p:txEl>
                                          </p:spTgt>
                                        </p:tgtEl>
                                        <p:attrNameLst>
                                          <p:attrName>style.visibility</p:attrName>
                                        </p:attrNameLst>
                                      </p:cBhvr>
                                      <p:to>
                                        <p:strVal val="visible"/>
                                      </p:to>
                                    </p:set>
                                    <p:animEffect filter="fade" transition="in">
                                      <p:cBhvr>
                                        <p:cTn dur="1000"/>
                                        <p:tgtEl>
                                          <p:spTgt spid="11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xEl>
                                              <p:pRg end="1" st="1"/>
                                            </p:txEl>
                                          </p:spTgt>
                                        </p:tgtEl>
                                        <p:attrNameLst>
                                          <p:attrName>style.visibility</p:attrName>
                                        </p:attrNameLst>
                                      </p:cBhvr>
                                      <p:to>
                                        <p:strVal val="visible"/>
                                      </p:to>
                                    </p:set>
                                    <p:animEffect filter="fade" transition="in">
                                      <p:cBhvr>
                                        <p:cTn dur="1000"/>
                                        <p:tgtEl>
                                          <p:spTgt spid="11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xEl>
                                              <p:pRg end="2" st="2"/>
                                            </p:txEl>
                                          </p:spTgt>
                                        </p:tgtEl>
                                        <p:attrNameLst>
                                          <p:attrName>style.visibility</p:attrName>
                                        </p:attrNameLst>
                                      </p:cBhvr>
                                      <p:to>
                                        <p:strVal val="visible"/>
                                      </p:to>
                                    </p:set>
                                    <p:animEffect filter="fade" transition="in">
                                      <p:cBhvr>
                                        <p:cTn dur="1000"/>
                                        <p:tgtEl>
                                          <p:spTgt spid="11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xEl>
                                              <p:pRg end="3" st="3"/>
                                            </p:txEl>
                                          </p:spTgt>
                                        </p:tgtEl>
                                        <p:attrNameLst>
                                          <p:attrName>style.visibility</p:attrName>
                                        </p:attrNameLst>
                                      </p:cBhvr>
                                      <p:to>
                                        <p:strVal val="visible"/>
                                      </p:to>
                                    </p:set>
                                    <p:animEffect filter="fade" transition="in">
                                      <p:cBhvr>
                                        <p:cTn dur="1000"/>
                                        <p:tgtEl>
                                          <p:spTgt spid="11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xEl>
                                              <p:pRg end="4" st="4"/>
                                            </p:txEl>
                                          </p:spTgt>
                                        </p:tgtEl>
                                        <p:attrNameLst>
                                          <p:attrName>style.visibility</p:attrName>
                                        </p:attrNameLst>
                                      </p:cBhvr>
                                      <p:to>
                                        <p:strVal val="visible"/>
                                      </p:to>
                                    </p:set>
                                    <p:animEffect filter="fade" transition="in">
                                      <p:cBhvr>
                                        <p:cTn dur="1000"/>
                                        <p:tgtEl>
                                          <p:spTgt spid="11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xEl>
                                              <p:pRg end="5" st="5"/>
                                            </p:txEl>
                                          </p:spTgt>
                                        </p:tgtEl>
                                        <p:attrNameLst>
                                          <p:attrName>style.visibility</p:attrName>
                                        </p:attrNameLst>
                                      </p:cBhvr>
                                      <p:to>
                                        <p:strVal val="visible"/>
                                      </p:to>
                                    </p:set>
                                    <p:animEffect filter="fade" transition="in">
                                      <p:cBhvr>
                                        <p:cTn dur="1000"/>
                                        <p:tgtEl>
                                          <p:spTgt spid="110">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21"/>
          <p:cNvSpPr txBox="1"/>
          <p:nvPr>
            <p:ph type="ctrTitle"/>
          </p:nvPr>
        </p:nvSpPr>
        <p:spPr>
          <a:xfrm>
            <a:off x="179300" y="744575"/>
            <a:ext cx="88110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t>Preach the Gospel at all times. If necessary, use words</a:t>
            </a:r>
            <a:endParaRPr sz="4800"/>
          </a:p>
        </p:txBody>
      </p:sp>
      <p:pic>
        <p:nvPicPr>
          <p:cNvPr id="116" name="Google Shape;116;p21"/>
          <p:cNvPicPr preferRelativeResize="0"/>
          <p:nvPr/>
        </p:nvPicPr>
        <p:blipFill>
          <a:blip r:embed="rId3">
            <a:alphaModFix/>
          </a:blip>
          <a:stretch>
            <a:fillRect/>
          </a:stretch>
        </p:blipFill>
        <p:spPr>
          <a:xfrm>
            <a:off x="1224499" y="2967900"/>
            <a:ext cx="6417900" cy="2041524"/>
          </a:xfrm>
          <a:prstGeom prst="rect">
            <a:avLst/>
          </a:prstGeom>
          <a:noFill/>
          <a:ln>
            <a:noFill/>
          </a:ln>
        </p:spPr>
      </p:pic>
      <p:pic>
        <p:nvPicPr>
          <p:cNvPr id="117" name="Google Shape;117;p21"/>
          <p:cNvPicPr preferRelativeResize="0"/>
          <p:nvPr/>
        </p:nvPicPr>
        <p:blipFill>
          <a:blip r:embed="rId3">
            <a:alphaModFix/>
          </a:blip>
          <a:stretch>
            <a:fillRect/>
          </a:stretch>
        </p:blipFill>
        <p:spPr>
          <a:xfrm>
            <a:off x="1224499" y="874050"/>
            <a:ext cx="6417900" cy="20415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1000"/>
                                        <p:tgtEl>
                                          <p:spTgt spid="116"/>
                                        </p:tgtEl>
                                      </p:cBhvr>
                                    </p:animEffect>
                                  </p:childTnLst>
                                </p:cTn>
                              </p:par>
                              <p:par>
                                <p:cTn fill="hold" nodeType="with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par>
                          <p:cTn fill="hold">
                            <p:stCondLst>
                              <p:cond delay="1000"/>
                            </p:stCondLst>
                            <p:childTnLst>
                              <p:par>
                                <p:cTn fill="hold" nodeType="afterEffect" presetClass="exit" presetID="10" presetSubtype="0">
                                  <p:stCondLst>
                                    <p:cond delay="0"/>
                                  </p:stCondLst>
                                  <p:childTnLst>
                                    <p:animEffect filter="fade" transition="out">
                                      <p:cBhvr>
                                        <p:cTn dur="2000"/>
                                        <p:tgtEl>
                                          <p:spTgt spid="117"/>
                                        </p:tgtEl>
                                      </p:cBhvr>
                                    </p:animEffect>
                                    <p:set>
                                      <p:cBhvr>
                                        <p:cTn dur="1" fill="hold">
                                          <p:stCondLst>
                                            <p:cond delay="2000"/>
                                          </p:stCondLst>
                                        </p:cTn>
                                        <p:tgtEl>
                                          <p:spTgt spid="11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