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Nuni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f3e2c5c82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f3e2c5c8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4e7df60ba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4e7df60ba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e7df60ba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4e7df60ba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e7df60ba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e7df60ba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e7df60ba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e7df60ba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e7df60ba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e7df60ba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e7df60bab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e7df60bab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e7df60b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4e7df60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e7df60bab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e7df60bab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f3e2c5c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f3e2c5c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f3e2c5c8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f3e2c5c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f3e2c5c8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f3e2c5c8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f3e2c5c8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f3e2c5c8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f3e2c5c8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f3e2c5c8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f3e2c5c8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f3e2c5c8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4f3e2c5c8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4f3e2c5c8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f3e2c5c8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f3e2c5c8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34" name="Google Shape;134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38" name="Google Shape;138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142" name="Google Shape;14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46" name="Google Shape;14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150" name="Google Shape;150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4" name="Google Shape;154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159" name="Google Shape;15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3" name="Google Shape;163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7" name="Google Shape;167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3" name="Google Shape;173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0" name="Google Shape;180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1" name="Google Shape;181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2" name="Google Shape;182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4" name="Google Shape;194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9" name="Google Shape;199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200" name="Google Shape;200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205" name="Google Shape;20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209" name="Google Shape;209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13" name="Google Shape;213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9" name="Google Shape;219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231" name="Google Shape;23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" name="Google Shape;234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235" name="Google Shape;235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8" name="Google Shape;238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9" name="Google Shape;239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cappex.com/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1drv.ms/p/s!AuT9n-7S9WEvhfkQQvj1CZyWoKIbVg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Professionalism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idx="4294967295" type="ctrTitle"/>
          </p:nvPr>
        </p:nvSpPr>
        <p:spPr>
          <a:xfrm>
            <a:off x="894000" y="3019925"/>
            <a:ext cx="7356000" cy="951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Money Management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Paying for College</a:t>
            </a:r>
            <a:endParaRPr/>
          </a:p>
        </p:txBody>
      </p:sp>
      <p:sp>
        <p:nvSpPr>
          <p:cNvPr id="315" name="Google Shape;315;p35"/>
          <p:cNvSpPr txBox="1"/>
          <p:nvPr>
            <p:ph idx="1" type="body"/>
          </p:nvPr>
        </p:nvSpPr>
        <p:spPr>
          <a:xfrm>
            <a:off x="585350" y="1692450"/>
            <a:ext cx="7505700" cy="32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2000"/>
              <a:t>Loans:</a:t>
            </a:r>
            <a:r>
              <a:rPr lang="en"/>
              <a:t>  </a:t>
            </a:r>
            <a:r>
              <a:rPr lang="en">
                <a:solidFill>
                  <a:srgbClr val="494B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FREE MONEY!!!</a:t>
            </a:r>
            <a:endParaRPr>
              <a:solidFill>
                <a:srgbClr val="494B4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94B4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loan is money you borrow and must pay back with interest 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* </a:t>
            </a:r>
            <a:r>
              <a:rPr lang="en"/>
              <a:t>Things to know: </a:t>
            </a:r>
            <a:endParaRPr/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who is making the loan</a:t>
            </a:r>
            <a:endParaRPr/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terms and conditions of the loan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 sz="2000"/>
              <a:t>Scholarships:</a:t>
            </a:r>
            <a:r>
              <a:rPr lang="en"/>
              <a:t>  </a:t>
            </a:r>
            <a:r>
              <a:rPr lang="en" sz="1200"/>
              <a:t>FREE MONEY!!!</a:t>
            </a:r>
            <a:endParaRPr sz="12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scholarship is simply a company or individual providing financial assistance to you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* Things to know: 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minimize the white space in application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fill in all areas</a:t>
            </a:r>
            <a:endParaRPr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get a person to proofread essays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Scholarship app link: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https://www.cappex.com/</a:t>
            </a:r>
            <a:endParaRPr sz="11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5"/>
          <p:cNvPicPr preferRelativeResize="0"/>
          <p:nvPr/>
        </p:nvPicPr>
        <p:blipFill rotWithShape="1">
          <a:blip r:embed="rId4">
            <a:alphaModFix/>
          </a:blip>
          <a:srcRect b="3428" l="0" r="0" t="0"/>
          <a:stretch/>
        </p:blipFill>
        <p:spPr>
          <a:xfrm>
            <a:off x="5504200" y="1096800"/>
            <a:ext cx="3209275" cy="20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Textbooks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6"/>
          <p:cNvSpPr txBox="1"/>
          <p:nvPr>
            <p:ph idx="1" type="body"/>
          </p:nvPr>
        </p:nvSpPr>
        <p:spPr>
          <a:xfrm>
            <a:off x="819150" y="1887325"/>
            <a:ext cx="7505700" cy="25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</a:pPr>
            <a:r>
              <a:rPr lang="en" sz="1400"/>
              <a:t>If you only need a textbook for one semester, try renting 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</a:t>
            </a:r>
            <a:r>
              <a:rPr lang="en" sz="1400"/>
              <a:t>f you need a textbook related to your major, it may be best to purchase 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Consider using older editions of textbooks for subjects that don’t frequently change (potentially risky)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Library can be a great resource for free materials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Ebooks/Papier Copies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Use price comparison sites - StudentRate/SlugBooks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Additional sites: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Textbook solutions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Cheapesttextbooks.com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323" name="Google Shape;323;p36"/>
          <p:cNvPicPr preferRelativeResize="0"/>
          <p:nvPr/>
        </p:nvPicPr>
        <p:blipFill rotWithShape="1">
          <a:blip r:embed="rId3">
            <a:alphaModFix/>
          </a:blip>
          <a:srcRect b="6699" l="0" r="0" t="0"/>
          <a:stretch/>
        </p:blipFill>
        <p:spPr>
          <a:xfrm>
            <a:off x="3376950" y="272800"/>
            <a:ext cx="3281801" cy="16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573" y="2824300"/>
            <a:ext cx="2628276" cy="16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Money Management &amp; Personal Finance</a:t>
            </a:r>
            <a:endParaRPr/>
          </a:p>
        </p:txBody>
      </p:sp>
      <p:sp>
        <p:nvSpPr>
          <p:cNvPr id="330" name="Google Shape;330;p3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Don’t spend money you don’t have</a:t>
            </a:r>
            <a:endParaRPr sz="1400"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If you struggle with that might want to avoid credit cards</a:t>
            </a:r>
            <a:endParaRPr sz="1400">
              <a:solidFill>
                <a:srgbClr val="000000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Budget templates are available</a:t>
            </a:r>
            <a:endParaRPr sz="1400"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Remember: Taxes are a thing</a:t>
            </a:r>
            <a:endParaRPr sz="1400"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God calls us to be obedient and tithe - strongly recommend</a:t>
            </a:r>
            <a:endParaRPr sz="1400">
              <a:solidFill>
                <a:srgbClr val="000000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Resource: Dave Ramsey</a:t>
            </a:r>
            <a:endParaRPr sz="1400"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Have a safety net (~3 months of expenses) easily accessible (bank, not investments)</a:t>
            </a:r>
            <a:endParaRPr sz="1400">
              <a:solidFill>
                <a:srgbClr val="00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 sz="1400">
                <a:solidFill>
                  <a:srgbClr val="000000"/>
                </a:solidFill>
              </a:rPr>
              <a:t>Every Dollar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1745550" y="1453875"/>
            <a:ext cx="5652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budget ------&gt; Use said budget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/>
          <p:nvPr>
            <p:ph type="title"/>
          </p:nvPr>
        </p:nvSpPr>
        <p:spPr>
          <a:xfrm>
            <a:off x="311700" y="445025"/>
            <a:ext cx="85206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Liquidity-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quickly something can be turned into cash</a:t>
            </a:r>
            <a:endParaRPr sz="2000"/>
          </a:p>
        </p:txBody>
      </p:sp>
      <p:pic>
        <p:nvPicPr>
          <p:cNvPr id="337" name="Google Shape;33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4850"/>
            <a:ext cx="2481425" cy="273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8"/>
          <p:cNvPicPr preferRelativeResize="0"/>
          <p:nvPr/>
        </p:nvPicPr>
        <p:blipFill rotWithShape="1">
          <a:blip r:embed="rId4">
            <a:alphaModFix/>
          </a:blip>
          <a:srcRect b="6358" l="0" r="0" t="0"/>
          <a:stretch/>
        </p:blipFill>
        <p:spPr>
          <a:xfrm>
            <a:off x="2793125" y="1669175"/>
            <a:ext cx="3194325" cy="2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5">
            <a:alphaModFix/>
          </a:blip>
          <a:srcRect b="0" l="6245" r="5672" t="0"/>
          <a:stretch/>
        </p:blipFill>
        <p:spPr>
          <a:xfrm>
            <a:off x="5919025" y="1902300"/>
            <a:ext cx="3009776" cy="19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8"/>
          <p:cNvSpPr txBox="1"/>
          <p:nvPr/>
        </p:nvSpPr>
        <p:spPr>
          <a:xfrm>
            <a:off x="490400" y="2333650"/>
            <a:ext cx="19161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Bank Account/Cash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=Very Liquid</a:t>
            </a:r>
            <a:endParaRPr b="1"/>
          </a:p>
        </p:txBody>
      </p:sp>
      <p:sp>
        <p:nvSpPr>
          <p:cNvPr id="341" name="Google Shape;341;p38"/>
          <p:cNvSpPr txBox="1"/>
          <p:nvPr/>
        </p:nvSpPr>
        <p:spPr>
          <a:xfrm>
            <a:off x="1300125" y="3350700"/>
            <a:ext cx="13572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*gold*fish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Get it, haha</a:t>
            </a:r>
            <a:endParaRPr sz="900"/>
          </a:p>
        </p:txBody>
      </p:sp>
      <p:sp>
        <p:nvSpPr>
          <p:cNvPr id="342" name="Google Shape;342;p38"/>
          <p:cNvSpPr txBox="1"/>
          <p:nvPr/>
        </p:nvSpPr>
        <p:spPr>
          <a:xfrm>
            <a:off x="3615275" y="3327875"/>
            <a:ext cx="889500" cy="4107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Stocks</a:t>
            </a:r>
            <a:endParaRPr b="1"/>
          </a:p>
        </p:txBody>
      </p:sp>
      <p:sp>
        <p:nvSpPr>
          <p:cNvPr id="343" name="Google Shape;343;p38"/>
          <p:cNvSpPr txBox="1"/>
          <p:nvPr/>
        </p:nvSpPr>
        <p:spPr>
          <a:xfrm>
            <a:off x="3501225" y="2312875"/>
            <a:ext cx="821100" cy="2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Bonds</a:t>
            </a:r>
            <a:endParaRPr b="1"/>
          </a:p>
        </p:txBody>
      </p:sp>
      <p:sp>
        <p:nvSpPr>
          <p:cNvPr id="344" name="Google Shape;344;p38"/>
          <p:cNvSpPr txBox="1"/>
          <p:nvPr/>
        </p:nvSpPr>
        <p:spPr>
          <a:xfrm>
            <a:off x="4447825" y="2655000"/>
            <a:ext cx="1254600" cy="285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Investments</a:t>
            </a:r>
            <a:endParaRPr b="1"/>
          </a:p>
        </p:txBody>
      </p:sp>
      <p:sp>
        <p:nvSpPr>
          <p:cNvPr id="345" name="Google Shape;345;p38"/>
          <p:cNvSpPr txBox="1"/>
          <p:nvPr/>
        </p:nvSpPr>
        <p:spPr>
          <a:xfrm>
            <a:off x="6055875" y="1621800"/>
            <a:ext cx="23493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Physical Assets</a:t>
            </a:r>
            <a:endParaRPr b="1"/>
          </a:p>
        </p:txBody>
      </p:sp>
      <p:sp>
        <p:nvSpPr>
          <p:cNvPr id="346" name="Google Shape;346;p38"/>
          <p:cNvSpPr txBox="1"/>
          <p:nvPr/>
        </p:nvSpPr>
        <p:spPr>
          <a:xfrm>
            <a:off x="7070363" y="3202425"/>
            <a:ext cx="707100" cy="41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</a:t>
            </a:r>
            <a:endParaRPr/>
          </a:p>
        </p:txBody>
      </p:sp>
      <p:sp>
        <p:nvSpPr>
          <p:cNvPr id="347" name="Google Shape;347;p38"/>
          <p:cNvSpPr txBox="1"/>
          <p:nvPr/>
        </p:nvSpPr>
        <p:spPr>
          <a:xfrm>
            <a:off x="7743750" y="2622750"/>
            <a:ext cx="707100" cy="349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Boat</a:t>
            </a:r>
            <a:endParaRPr/>
          </a:p>
        </p:txBody>
      </p:sp>
      <p:sp>
        <p:nvSpPr>
          <p:cNvPr id="348" name="Google Shape;348;p38"/>
          <p:cNvSpPr txBox="1"/>
          <p:nvPr/>
        </p:nvSpPr>
        <p:spPr>
          <a:xfrm>
            <a:off x="6235200" y="2940000"/>
            <a:ext cx="707100" cy="349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"/>
          <p:cNvSpPr txBox="1"/>
          <p:nvPr>
            <p:ph type="title"/>
          </p:nvPr>
        </p:nvSpPr>
        <p:spPr>
          <a:xfrm>
            <a:off x="362950" y="3894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Cards</a:t>
            </a:r>
            <a:endParaRPr/>
          </a:p>
        </p:txBody>
      </p:sp>
      <p:sp>
        <p:nvSpPr>
          <p:cNvPr id="354" name="Google Shape;354;p39"/>
          <p:cNvSpPr txBox="1"/>
          <p:nvPr>
            <p:ph idx="1" type="body"/>
          </p:nvPr>
        </p:nvSpPr>
        <p:spPr>
          <a:xfrm>
            <a:off x="-863000" y="459300"/>
            <a:ext cx="5915400" cy="3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Double edged sword</a:t>
            </a:r>
            <a:endParaRPr sz="1800">
              <a:solidFill>
                <a:srgbClr val="666666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Good to build credit while in college</a:t>
            </a:r>
            <a:endParaRPr sz="1800">
              <a:solidFill>
                <a:srgbClr val="666666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It’s NOT free money though</a:t>
            </a:r>
            <a:endParaRPr sz="1800">
              <a:solidFill>
                <a:srgbClr val="666666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You should ALWAYS ALWAYS pay off your whole balance to avoid ridiculous fees and charges</a:t>
            </a:r>
            <a:endParaRPr sz="1800">
              <a:solidFill>
                <a:srgbClr val="666666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Treat it like a debit card ⇒ </a:t>
            </a:r>
            <a:endParaRPr sz="1800">
              <a:solidFill>
                <a:srgbClr val="666666"/>
              </a:solidFill>
            </a:endParaRPr>
          </a:p>
          <a:p>
            <a: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en" sz="1800">
                <a:solidFill>
                  <a:srgbClr val="666666"/>
                </a:solidFill>
              </a:rPr>
              <a:t>No money, no spendy</a:t>
            </a:r>
            <a:endParaRPr sz="1800">
              <a:solidFill>
                <a:srgbClr val="666666"/>
              </a:solidFill>
            </a:endParaRPr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sz="1800">
                <a:solidFill>
                  <a:srgbClr val="666666"/>
                </a:solidFill>
              </a:rPr>
              <a:t>Cool incentives, like 5% cashback!</a:t>
            </a:r>
            <a:endParaRPr sz="1800">
              <a:solidFill>
                <a:srgbClr val="666666"/>
              </a:solidFill>
            </a:endParaRPr>
          </a:p>
        </p:txBody>
      </p:sp>
      <p:pic>
        <p:nvPicPr>
          <p:cNvPr id="355" name="Google Shape;3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375" y="1168950"/>
            <a:ext cx="3325975" cy="22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Investing Tips</a:t>
            </a:r>
            <a:endParaRPr/>
          </a:p>
        </p:txBody>
      </p:sp>
      <p:sp>
        <p:nvSpPr>
          <p:cNvPr id="361" name="Google Shape;361;p40"/>
          <p:cNvSpPr txBox="1"/>
          <p:nvPr>
            <p:ph idx="1" type="body"/>
          </p:nvPr>
        </p:nvSpPr>
        <p:spPr>
          <a:xfrm>
            <a:off x="401800" y="1625575"/>
            <a:ext cx="4958400" cy="30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Investing is all about Risk v. Reward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There is no get rich quick scheme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People who tell you so are liars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You win some, you lose some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Figure out how to win more than you lose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Investments don’t just go up over time</a:t>
            </a:r>
            <a:endParaRPr sz="15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You have to keep and eye and adjust over time</a:t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Time is your biggest </a:t>
            </a:r>
            <a:r>
              <a:rPr lang="en" sz="1500"/>
              <a:t>asset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The power of compounding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Start while young, even if it’s just a little bit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Look into starting a Roth IRA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700" y="1625575"/>
            <a:ext cx="3710600" cy="247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0"/>
          <p:cNvSpPr txBox="1"/>
          <p:nvPr/>
        </p:nvSpPr>
        <p:spPr>
          <a:xfrm>
            <a:off x="4504500" y="1012700"/>
            <a:ext cx="4031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Disclaimer: We are not investing experts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Investing Resources</a:t>
            </a:r>
            <a:endParaRPr/>
          </a:p>
        </p:txBody>
      </p:sp>
      <p:sp>
        <p:nvSpPr>
          <p:cNvPr id="369" name="Google Shape;369;p41"/>
          <p:cNvSpPr txBox="1"/>
          <p:nvPr>
            <p:ph idx="1" type="body"/>
          </p:nvPr>
        </p:nvSpPr>
        <p:spPr>
          <a:xfrm>
            <a:off x="819150" y="19119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Retirement presentation by CSCE department</a:t>
            </a:r>
            <a:endParaRPr sz="1500">
              <a:solidFill>
                <a:srgbClr val="666666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 u="sng">
                <a:solidFill>
                  <a:srgbClr val="1155CC"/>
                </a:solidFill>
                <a:hlinkClick r:id="rId3"/>
              </a:rPr>
              <a:t>https://1drv.ms/p/s!AuT9n-7S9WEvhfkQQvj1CZyWoKIbVg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Investopedia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Great place to learn the basics of investing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Seeking Alpha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Market news and world events affecting the markets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Real Investment Advice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More in depth market analysis for individuals with more of a background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0475" y="4086075"/>
            <a:ext cx="56959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0375" y="972625"/>
            <a:ext cx="1936875" cy="19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 txBox="1"/>
          <p:nvPr/>
        </p:nvSpPr>
        <p:spPr>
          <a:xfrm>
            <a:off x="2150925" y="1496925"/>
            <a:ext cx="40314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Disclaimer: We are not investing experts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  <p:sp>
        <p:nvSpPr>
          <p:cNvPr id="378" name="Google Shape;378;p4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Rocks</a:t>
            </a:r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3">
            <a:alphaModFix/>
          </a:blip>
          <a:srcRect b="55679" l="4715" r="73352" t="4850"/>
          <a:stretch/>
        </p:blipFill>
        <p:spPr>
          <a:xfrm>
            <a:off x="915175" y="2234525"/>
            <a:ext cx="2005451" cy="19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6"/>
          <p:cNvPicPr preferRelativeResize="0"/>
          <p:nvPr/>
        </p:nvPicPr>
        <p:blipFill rotWithShape="1">
          <a:blip r:embed="rId3">
            <a:alphaModFix/>
          </a:blip>
          <a:srcRect b="55985" l="37919" r="45512" t="5857"/>
          <a:stretch/>
        </p:blipFill>
        <p:spPr>
          <a:xfrm>
            <a:off x="3945525" y="2120588"/>
            <a:ext cx="1514922" cy="189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6"/>
          <p:cNvPicPr preferRelativeResize="0"/>
          <p:nvPr/>
        </p:nvPicPr>
        <p:blipFill rotWithShape="1">
          <a:blip r:embed="rId3">
            <a:alphaModFix/>
          </a:blip>
          <a:srcRect b="50575" l="77907" r="4026" t="1900"/>
          <a:stretch/>
        </p:blipFill>
        <p:spPr>
          <a:xfrm>
            <a:off x="6881625" y="1970075"/>
            <a:ext cx="1651977" cy="235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 rotWithShape="1">
          <a:blip r:embed="rId3">
            <a:alphaModFix/>
          </a:blip>
          <a:srcRect b="0" l="6496" r="72912" t="53851"/>
          <a:stretch/>
        </p:blipFill>
        <p:spPr>
          <a:xfrm>
            <a:off x="976500" y="2174850"/>
            <a:ext cx="1882802" cy="22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6"/>
          <p:cNvPicPr preferRelativeResize="0"/>
          <p:nvPr/>
        </p:nvPicPr>
        <p:blipFill rotWithShape="1">
          <a:blip r:embed="rId3">
            <a:alphaModFix/>
          </a:blip>
          <a:srcRect b="0" l="33708" r="38601" t="42958"/>
          <a:stretch/>
        </p:blipFill>
        <p:spPr>
          <a:xfrm>
            <a:off x="3280788" y="1599713"/>
            <a:ext cx="2532101" cy="282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6"/>
          <p:cNvPicPr preferRelativeResize="0"/>
          <p:nvPr/>
        </p:nvPicPr>
        <p:blipFill rotWithShape="1">
          <a:blip r:embed="rId3">
            <a:alphaModFix/>
          </a:blip>
          <a:srcRect b="0" l="73854" r="0" t="51655"/>
          <a:stretch/>
        </p:blipFill>
        <p:spPr>
          <a:xfrm>
            <a:off x="6234400" y="1895500"/>
            <a:ext cx="2390747" cy="239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/>
        </p:nvSpPr>
        <p:spPr>
          <a:xfrm>
            <a:off x="232825" y="4547775"/>
            <a:ext cx="31131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</a:rPr>
              <a:t>Analogy from The Art of Manliness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00" y="581800"/>
            <a:ext cx="8749180" cy="39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265350" y="541675"/>
            <a:ext cx="8240400" cy="1618800"/>
          </a:xfrm>
          <a:prstGeom prst="rect">
            <a:avLst/>
          </a:prstGeom>
          <a:noFill/>
          <a:ln cap="flat" cmpd="sng" w="1143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Productive</a:t>
            </a:r>
            <a:endParaRPr sz="9600"/>
          </a:p>
        </p:txBody>
      </p:sp>
      <p:sp>
        <p:nvSpPr>
          <p:cNvPr id="268" name="Google Shape;268;p27"/>
          <p:cNvSpPr/>
          <p:nvPr/>
        </p:nvSpPr>
        <p:spPr>
          <a:xfrm>
            <a:off x="265350" y="2942900"/>
            <a:ext cx="8240400" cy="1618800"/>
          </a:xfrm>
          <a:prstGeom prst="rect">
            <a:avLst/>
          </a:prstGeom>
          <a:noFill/>
          <a:ln cap="flat" cmpd="sng" w="1143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Unproductive</a:t>
            </a:r>
            <a:endParaRPr sz="9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Productivity Apps</a:t>
            </a:r>
            <a:endParaRPr/>
          </a:p>
        </p:txBody>
      </p:sp>
      <p:pic>
        <p:nvPicPr>
          <p:cNvPr id="274" name="Google Shape;2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471" y="1658250"/>
            <a:ext cx="1633425" cy="2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975" y="1658250"/>
            <a:ext cx="1633425" cy="29128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&amp; Health Management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Bible &amp; Time Management</a:t>
            </a:r>
            <a:endParaRPr/>
          </a:p>
        </p:txBody>
      </p:sp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681775" y="1501275"/>
            <a:ext cx="7505700" cy="32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Time for Everything </a:t>
            </a:r>
            <a:endParaRPr/>
          </a:p>
          <a:p>
            <a:pPr indent="-311150" lvl="0" marL="457200" rtl="0" algn="l">
              <a:spcBef>
                <a:spcPts val="14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Ecclesiastes 3:8 A time to love, a time to hate, a time for war, and a time for peace.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God has ultimate control</a:t>
            </a:r>
            <a:endParaRPr/>
          </a:p>
          <a:p>
            <a:pPr indent="-311150" lvl="0" marL="457200" rtl="0" algn="l">
              <a:spcBef>
                <a:spcPts val="14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Psalm 31:15 My times are in your hand, rescue me from my enemies and from my prosecutors!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James 4:14 Yet you do not know what tomorrow will bring.  What is your life? For you are a mist that appears for a little time and then vanishes.  </a:t>
            </a:r>
            <a:endParaRPr/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/>
              <a:t>Time management is wise</a:t>
            </a:r>
            <a:endParaRPr/>
          </a:p>
          <a:p>
            <a:pPr indent="-311150" lvl="0" marL="457200" rtl="0" algn="l">
              <a:spcBef>
                <a:spcPts val="14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Proverbs 10:4 A slack hand causes poverty, but the hand of the diligent makes rich.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Psalm 90:12 So teach us to number our days, that we may get a heart of wisdom.</a:t>
            </a:r>
            <a:endParaRPr sz="11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</a:t>
            </a:r>
            <a:endParaRPr/>
          </a:p>
        </p:txBody>
      </p:sp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FOOD PREP :)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Pack your lunch &amp; eat it in an enjoyable place - academic plaza, garden on top of Zachry, top of architecture building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Eating healthy makes you feel better &amp; be more productive!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White meat &amp; fish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Vegetables: salads, microwave your broccoli &amp; green beans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Snacks: carrots, apples, peanut butter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Exercise</a:t>
            </a:r>
            <a:endParaRPr/>
          </a:p>
        </p:txBody>
      </p:sp>
      <p:sp>
        <p:nvSpPr>
          <p:cNvPr id="298" name="Google Shape;298;p32"/>
          <p:cNvSpPr txBox="1"/>
          <p:nvPr>
            <p:ph idx="1" type="body"/>
          </p:nvPr>
        </p:nvSpPr>
        <p:spPr>
          <a:xfrm>
            <a:off x="819150" y="1800200"/>
            <a:ext cx="7505700" cy="27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444444"/>
                </a:solidFill>
                <a:highlight>
                  <a:srgbClr val="FFFFFF"/>
                </a:highlight>
              </a:rPr>
              <a:t>Endorphins trigger a positive feeling in the body, often described as "euphoric." That feeling, known as a "runner's high," can be accompanied by a positive and energizing outlook on life.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Choose to jog or bike the long way to your classes - it can be fun to go on a little bike ride around a pretty part of campus between classes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Work out at the best time for you to feel accomplished &amp; excited throughout the day (mornings or evenings)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 SOMETHING every day, even if it’s small - push ups to help you wake up? Maybe go with a friend! Multitask with studying or watching something :)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</a:t>
            </a:r>
            <a:endParaRPr/>
          </a:p>
        </p:txBody>
      </p:sp>
      <p:sp>
        <p:nvSpPr>
          <p:cNvPr id="304" name="Google Shape;304;p33"/>
          <p:cNvSpPr txBox="1"/>
          <p:nvPr>
            <p:ph idx="1" type="body"/>
          </p:nvPr>
        </p:nvSpPr>
        <p:spPr>
          <a:xfrm>
            <a:off x="819150" y="1800200"/>
            <a:ext cx="75057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It is worth prioritizing this.</a:t>
            </a:r>
            <a:r>
              <a:rPr lang="en" sz="1600"/>
              <a:t> Do not compare how much sleep  YOU need versus how much your friends need.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Get the amount of sleep you need to be HIGHLY productive MOST of the day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At least 7 hours every night is good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 test nights, extra sleep is especially necessary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Heroic Minute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Sleep with a journal next your bed to write down lingering thoughts.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Have your phone in a different room than your bedroom.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Delete apps from your phone if they become too distracting.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